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71"/>
  </p:handoutMasterIdLst>
  <p:sldIdLst>
    <p:sldId id="256" r:id="rId3"/>
    <p:sldId id="471" r:id="rId4"/>
    <p:sldId id="688" r:id="rId5"/>
    <p:sldId id="691" r:id="rId6"/>
    <p:sldId id="1044" r:id="rId7"/>
    <p:sldId id="1049" r:id="rId8"/>
    <p:sldId id="1045" r:id="rId9"/>
    <p:sldId id="1046" r:id="rId10"/>
    <p:sldId id="1047" r:id="rId11"/>
    <p:sldId id="1048" r:id="rId12"/>
    <p:sldId id="687" r:id="rId13"/>
    <p:sldId id="375" r:id="rId14"/>
    <p:sldId id="376" r:id="rId15"/>
    <p:sldId id="378" r:id="rId16"/>
    <p:sldId id="377" r:id="rId17"/>
    <p:sldId id="1176" r:id="rId18"/>
    <p:sldId id="680" r:id="rId19"/>
    <p:sldId id="1165" r:id="rId20"/>
    <p:sldId id="681" r:id="rId21"/>
    <p:sldId id="1172" r:id="rId22"/>
    <p:sldId id="1173" r:id="rId23"/>
    <p:sldId id="710" r:id="rId24"/>
    <p:sldId id="1171" r:id="rId25"/>
    <p:sldId id="1169" r:id="rId26"/>
    <p:sldId id="708" r:id="rId27"/>
    <p:sldId id="1166" r:id="rId28"/>
    <p:sldId id="1167" r:id="rId29"/>
    <p:sldId id="1168" r:id="rId30"/>
    <p:sldId id="711" r:id="rId32"/>
    <p:sldId id="712" r:id="rId33"/>
    <p:sldId id="1240" r:id="rId34"/>
    <p:sldId id="719" r:id="rId35"/>
    <p:sldId id="720" r:id="rId36"/>
    <p:sldId id="721" r:id="rId37"/>
    <p:sldId id="722" r:id="rId38"/>
    <p:sldId id="1177" r:id="rId39"/>
    <p:sldId id="1178" r:id="rId40"/>
    <p:sldId id="1179" r:id="rId41"/>
    <p:sldId id="1180" r:id="rId42"/>
    <p:sldId id="1238" r:id="rId43"/>
    <p:sldId id="1239" r:id="rId44"/>
    <p:sldId id="1181" r:id="rId45"/>
    <p:sldId id="1208" r:id="rId46"/>
    <p:sldId id="1209" r:id="rId47"/>
    <p:sldId id="1210" r:id="rId48"/>
    <p:sldId id="1182" r:id="rId49"/>
    <p:sldId id="1211" r:id="rId50"/>
    <p:sldId id="1214" r:id="rId51"/>
    <p:sldId id="1215" r:id="rId52"/>
    <p:sldId id="1216" r:id="rId53"/>
    <p:sldId id="1217" r:id="rId54"/>
    <p:sldId id="1218" r:id="rId55"/>
    <p:sldId id="1219" r:id="rId56"/>
    <p:sldId id="1220" r:id="rId57"/>
    <p:sldId id="1221" r:id="rId58"/>
    <p:sldId id="1222" r:id="rId59"/>
    <p:sldId id="1223" r:id="rId60"/>
    <p:sldId id="1224" r:id="rId61"/>
    <p:sldId id="1225" r:id="rId62"/>
    <p:sldId id="1226" r:id="rId63"/>
    <p:sldId id="1227" r:id="rId64"/>
    <p:sldId id="1228" r:id="rId65"/>
    <p:sldId id="1229" r:id="rId66"/>
    <p:sldId id="1232" r:id="rId67"/>
    <p:sldId id="1233" r:id="rId68"/>
    <p:sldId id="1236" r:id="rId69"/>
    <p:sldId id="1235"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sym typeface="+mn-ea"/>
              </a:rPr>
              <a:t>Prompts Engineering</a:t>
            </a:r>
            <a:endParaRPr lang="en-US" altLang="en-US" dirty="0"/>
          </a:p>
        </p:txBody>
      </p:sp>
      <p:sp>
        <p:nvSpPr>
          <p:cNvPr id="3" name="Subtitle 2"/>
          <p:cNvSpPr>
            <a:spLocks noGrp="1"/>
          </p:cNvSpPr>
          <p:nvPr>
            <p:ph type="subTitle" idx="1"/>
          </p:nvPr>
        </p:nvSpPr>
        <p:spPr>
          <a:xfrm>
            <a:off x="1524000" y="1180465"/>
            <a:ext cx="9144000" cy="588645"/>
          </a:xfrm>
        </p:spPr>
        <p:txBody>
          <a:bodyPr/>
          <a:lstStyle/>
          <a:p>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vs input</a:t>
            </a:r>
            <a:endParaRPr lang="en-US"/>
          </a:p>
        </p:txBody>
      </p:sp>
      <p:pic>
        <p:nvPicPr>
          <p:cNvPr id="31" name="Picture 30" descr="Screenshot 2024-07-09 150920"/>
          <p:cNvPicPr>
            <a:picLocks noChangeAspect="1"/>
          </p:cNvPicPr>
          <p:nvPr/>
        </p:nvPicPr>
        <p:blipFill>
          <a:blip r:embed="rId1"/>
          <a:srcRect t="24440" b="16036"/>
          <a:stretch>
            <a:fillRect/>
          </a:stretch>
        </p:blipFill>
        <p:spPr>
          <a:xfrm>
            <a:off x="213995" y="2624455"/>
            <a:ext cx="11763375" cy="317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visual prompts </a:t>
            </a:r>
            <a:endParaRPr lang="en-US"/>
          </a:p>
        </p:txBody>
      </p:sp>
      <p:graphicFrame>
        <p:nvGraphicFramePr>
          <p:cNvPr id="5" name="Object 4"/>
          <p:cNvGraphicFramePr/>
          <p:nvPr/>
        </p:nvGraphicFramePr>
        <p:xfrm>
          <a:off x="1369695" y="2359660"/>
          <a:ext cx="9020175" cy="2409825"/>
        </p:xfrm>
        <a:graphic>
          <a:graphicData uri="http://schemas.openxmlformats.org/presentationml/2006/ole">
            <mc:AlternateContent xmlns:mc="http://schemas.openxmlformats.org/markup-compatibility/2006">
              <mc:Choice xmlns:v="urn:schemas-microsoft-com:vml" Requires="v">
                <p:oleObj spid="_x0000_s6" name="" r:id="rId1" imgW="10408920" imgH="2796540" progId="Paint.Picture">
                  <p:embed/>
                </p:oleObj>
              </mc:Choice>
              <mc:Fallback>
                <p:oleObj name="" r:id="rId1" imgW="10408920" imgH="2796540" progId="Paint.Picture">
                  <p:embed/>
                  <p:pic>
                    <p:nvPicPr>
                      <p:cNvPr id="0" name="Picture 5"/>
                      <p:cNvPicPr/>
                      <p:nvPr/>
                    </p:nvPicPr>
                    <p:blipFill>
                      <a:blip r:embed="rId2"/>
                      <a:stretch>
                        <a:fillRect/>
                      </a:stretch>
                    </p:blipFill>
                    <p:spPr>
                      <a:xfrm>
                        <a:off x="1369695" y="2359660"/>
                        <a:ext cx="9020175" cy="240982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Generate images </a:t>
            </a:r>
            <a:endParaRPr lang="en-US"/>
          </a:p>
        </p:txBody>
      </p:sp>
      <p:sp>
        <p:nvSpPr>
          <p:cNvPr id="3" name="Content Placeholder 2"/>
          <p:cNvSpPr>
            <a:spLocks noGrp="1"/>
          </p:cNvSpPr>
          <p:nvPr>
            <p:ph idx="1"/>
          </p:nvPr>
        </p:nvSpPr>
        <p:spPr/>
        <p:txBody>
          <a:bodyPr/>
          <a:p>
            <a:r>
              <a:rPr lang="en-US"/>
              <a:t>Example generated images</a:t>
            </a:r>
            <a:endParaRPr lang="en-US"/>
          </a:p>
          <a:p>
            <a:endParaRPr lang="en-US"/>
          </a:p>
        </p:txBody>
      </p:sp>
      <p:pic>
        <p:nvPicPr>
          <p:cNvPr id="4" name="Picture 3"/>
          <p:cNvPicPr>
            <a:picLocks noChangeAspect="1"/>
          </p:cNvPicPr>
          <p:nvPr/>
        </p:nvPicPr>
        <p:blipFill>
          <a:blip r:embed="rId1"/>
          <a:stretch>
            <a:fillRect/>
          </a:stretch>
        </p:blipFill>
        <p:spPr>
          <a:xfrm>
            <a:off x="838200" y="2548255"/>
            <a:ext cx="10824845" cy="3896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Supervised learning for restaurant reputation </a:t>
            </a:r>
            <a:br>
              <a:rPr lang="en-US"/>
            </a:br>
            <a:r>
              <a:rPr lang="en-US"/>
              <a:t>monitoring </a:t>
            </a:r>
            <a:endParaRPr lang="en-US"/>
          </a:p>
        </p:txBody>
      </p:sp>
      <p:pic>
        <p:nvPicPr>
          <p:cNvPr id="4" name="Content Placeholder 3"/>
          <p:cNvPicPr>
            <a:picLocks noChangeAspect="1"/>
          </p:cNvPicPr>
          <p:nvPr>
            <p:ph idx="1"/>
          </p:nvPr>
        </p:nvPicPr>
        <p:blipFill>
          <a:blip r:embed="rId1"/>
          <a:stretch>
            <a:fillRect/>
          </a:stretch>
        </p:blipFill>
        <p:spPr>
          <a:xfrm>
            <a:off x="838200" y="2097405"/>
            <a:ext cx="10515600" cy="3806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Workflow: supervised ML vs Generative AI</a:t>
            </a:r>
            <a:endParaRPr lang="en-US"/>
          </a:p>
        </p:txBody>
      </p:sp>
      <p:pic>
        <p:nvPicPr>
          <p:cNvPr id="4" name="Content Placeholder 3"/>
          <p:cNvPicPr>
            <a:picLocks noChangeAspect="1"/>
          </p:cNvPicPr>
          <p:nvPr>
            <p:ph idx="1"/>
          </p:nvPr>
        </p:nvPicPr>
        <p:blipFill>
          <a:blip r:embed="rId1"/>
          <a:stretch>
            <a:fillRect/>
          </a:stretch>
        </p:blipFill>
        <p:spPr>
          <a:xfrm>
            <a:off x="1123315" y="1957705"/>
            <a:ext cx="9944100" cy="40862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Prompt-based development</a:t>
            </a:r>
            <a:endParaRPr lang="en-US"/>
          </a:p>
        </p:txBody>
      </p:sp>
      <p:pic>
        <p:nvPicPr>
          <p:cNvPr id="4" name="Content Placeholder 3"/>
          <p:cNvPicPr>
            <a:picLocks noChangeAspect="1"/>
          </p:cNvPicPr>
          <p:nvPr>
            <p:ph idx="1"/>
          </p:nvPr>
        </p:nvPicPr>
        <p:blipFill>
          <a:blip r:embed="rId1"/>
          <a:stretch>
            <a:fillRect/>
          </a:stretch>
        </p:blipFill>
        <p:spPr>
          <a:xfrm>
            <a:off x="923290" y="1934210"/>
            <a:ext cx="10344150" cy="4133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Thanks to 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Model Temperature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Temperature </a:t>
            </a:r>
            <a:endParaRPr lang="en-US"/>
          </a:p>
        </p:txBody>
      </p:sp>
      <p:sp>
        <p:nvSpPr>
          <p:cNvPr id="5" name="Content Placeholder 4"/>
          <p:cNvSpPr>
            <a:spLocks noGrp="1"/>
          </p:cNvSpPr>
          <p:nvPr>
            <p:ph idx="1"/>
          </p:nvPr>
        </p:nvSpPr>
        <p:spPr/>
        <p:txBody>
          <a:bodyPr/>
          <a:p>
            <a:r>
              <a:rPr lang="en-US">
                <a:sym typeface="+mn-ea"/>
              </a:rPr>
              <a:t>Temperature </a:t>
            </a:r>
            <a:r>
              <a:rPr lang="en-US"/>
              <a:t>is a crucial parameter that influences the randomness and creativity of generated text. </a:t>
            </a:r>
            <a:endParaRPr lang="en-US"/>
          </a:p>
          <a:p>
            <a:r>
              <a:rPr lang="en-US"/>
              <a:t>It ranges from 0 to 1, with higher values leading to more diverse and imaginative outputs, while lower values result in more predictable and conservative responses. </a:t>
            </a:r>
            <a:endParaRPr lang="en-US"/>
          </a:p>
          <a:p>
            <a:r>
              <a:rPr lang="en-US"/>
              <a:t>Essentially, adjusting the temperature allows you to control how "adventurous" or "safe" the LLM's generated content will be. </a:t>
            </a:r>
            <a:endParaRPr lang="en-US"/>
          </a:p>
          <a:p>
            <a:r>
              <a:rPr lang="en-US"/>
              <a:t>For instance, a higher temperature value (e.g., 1.0) encourages more exploration, while a lower value (closer to 0) produces more deterministic results.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Screenshot 2024-07-09 101027"/>
          <p:cNvPicPr>
            <a:picLocks noChangeAspect="1"/>
          </p:cNvPicPr>
          <p:nvPr/>
        </p:nvPicPr>
        <p:blipFill>
          <a:blip r:embed="rId1"/>
          <a:stretch>
            <a:fillRect/>
          </a:stretch>
        </p:blipFill>
        <p:spPr>
          <a:xfrm>
            <a:off x="2626995" y="0"/>
            <a:ext cx="693801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a:t>
            </a:r>
            <a:endParaRPr lang="en-US"/>
          </a:p>
          <a:p>
            <a:pPr marL="0" indent="0">
              <a:buNone/>
            </a:pPr>
            <a:r>
              <a:rPr lang="en-US">
                <a:sym typeface="+mn-ea"/>
              </a:rPr>
              <a:t>https://creativecommons.org/licenses/by-sa/2.0/legalcode</a:t>
            </a:r>
            <a:endParaRPr lang="en-US"/>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 Engineering</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is Prompt engineering?</a:t>
            </a:r>
            <a:endParaRPr lang="en-US"/>
          </a:p>
        </p:txBody>
      </p:sp>
      <p:sp>
        <p:nvSpPr>
          <p:cNvPr id="5" name="Content Placeholder 4"/>
          <p:cNvSpPr>
            <a:spLocks noGrp="1"/>
          </p:cNvSpPr>
          <p:nvPr>
            <p:ph idx="1"/>
          </p:nvPr>
        </p:nvSpPr>
        <p:spPr/>
        <p:txBody>
          <a:bodyPr/>
          <a:p>
            <a:r>
              <a:rPr lang="en-US" sz="3200"/>
              <a:t>Prompt engineering is the process of </a:t>
            </a:r>
            <a:r>
              <a:rPr lang="en-US" sz="3200" b="1"/>
              <a:t>refining prompts</a:t>
            </a:r>
            <a:r>
              <a:rPr lang="en-US" sz="3200"/>
              <a:t> for generative AI services to create text or images. </a:t>
            </a:r>
            <a:endParaRPr lang="en-US" sz="3200"/>
          </a:p>
          <a:p>
            <a:r>
              <a:rPr lang="en-US" sz="3200"/>
              <a:t>It involves writing, refining, and optimizing inputs to encourage these AI systems </a:t>
            </a:r>
            <a:r>
              <a:rPr lang="en-US" sz="3200" b="1"/>
              <a:t>to generate specific, high-quality outputs. </a:t>
            </a:r>
            <a:endParaRPr lang="en-US" sz="3200" b="1"/>
          </a:p>
          <a:p>
            <a:r>
              <a:rPr lang="en-US" sz="3200"/>
              <a:t>By crafting thoughtful prompts, prompt engineers help these models better comprehend and respond to a wide range of queries, from simple to highly technical ones. </a:t>
            </a:r>
            <a:endParaRPr lang="en-US" sz="3200"/>
          </a:p>
          <a:p>
            <a:pPr marL="0" indent="0">
              <a:buNone/>
            </a:pPr>
            <a:endParaRPr lang="en-US"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Engeering workflow </a:t>
            </a:r>
            <a:endParaRPr lang="en-US"/>
          </a:p>
        </p:txBody>
      </p:sp>
      <p:pic>
        <p:nvPicPr>
          <p:cNvPr id="32" name="Picture 31" descr="Screenshot 2024-07-09 151015"/>
          <p:cNvPicPr>
            <a:picLocks noChangeAspect="1"/>
          </p:cNvPicPr>
          <p:nvPr/>
        </p:nvPicPr>
        <p:blipFill>
          <a:blip r:embed="rId1"/>
          <a:srcRect t="16447"/>
          <a:stretch>
            <a:fillRect/>
          </a:stretch>
        </p:blipFill>
        <p:spPr>
          <a:xfrm>
            <a:off x="292100" y="2522855"/>
            <a:ext cx="11725275" cy="4225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to improve performance</a:t>
            </a:r>
            <a:endParaRPr lang="en-US"/>
          </a:p>
        </p:txBody>
      </p:sp>
      <p:sp>
        <p:nvSpPr>
          <p:cNvPr id="3" name="Content Placeholder 2"/>
          <p:cNvSpPr>
            <a:spLocks noGrp="1"/>
          </p:cNvSpPr>
          <p:nvPr>
            <p:ph idx="1"/>
          </p:nvPr>
        </p:nvSpPr>
        <p:spPr/>
        <p:txBody>
          <a:bodyPr/>
          <a:p>
            <a:r>
              <a:rPr lang="en-US"/>
              <a:t>Building Generative AI is a highly empirical (experimental) process – we repeatedly find and fix mistakes</a:t>
            </a:r>
            <a:endParaRPr lang="en-US"/>
          </a:p>
        </p:txBody>
      </p:sp>
      <p:pic>
        <p:nvPicPr>
          <p:cNvPr id="4" name="Picture 3"/>
          <p:cNvPicPr>
            <a:picLocks noChangeAspect="1"/>
          </p:cNvPicPr>
          <p:nvPr/>
        </p:nvPicPr>
        <p:blipFill>
          <a:blip r:embed="rId1"/>
          <a:stretch>
            <a:fillRect/>
          </a:stretch>
        </p:blipFill>
        <p:spPr>
          <a:xfrm>
            <a:off x="3787775" y="3062605"/>
            <a:ext cx="4057650" cy="311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Experiment and iterate</a:t>
            </a:r>
            <a:endParaRPr lang="en-US"/>
          </a:p>
        </p:txBody>
      </p:sp>
      <p:sp>
        <p:nvSpPr>
          <p:cNvPr id="3" name="Content Placeholder 2"/>
          <p:cNvSpPr>
            <a:spLocks noGrp="1"/>
          </p:cNvSpPr>
          <p:nvPr>
            <p:ph idx="1"/>
          </p:nvPr>
        </p:nvSpPr>
        <p:spPr/>
        <p:txBody>
          <a:bodyPr/>
          <a:p>
            <a:r>
              <a:rPr lang="en-US"/>
              <a:t>No perfect prompt for every person or situation!</a:t>
            </a:r>
            <a:endParaRPr lang="en-US"/>
          </a:p>
          <a:p>
            <a:r>
              <a:rPr lang="en-US"/>
              <a:t>Instead, better to develop process for improving prompts through iteration</a:t>
            </a:r>
            <a:endParaRPr lang="en-US"/>
          </a:p>
        </p:txBody>
      </p:sp>
      <p:pic>
        <p:nvPicPr>
          <p:cNvPr id="4" name="Picture 3"/>
          <p:cNvPicPr>
            <a:picLocks noChangeAspect="1"/>
          </p:cNvPicPr>
          <p:nvPr/>
        </p:nvPicPr>
        <p:blipFill>
          <a:blip r:embed="rId1"/>
          <a:stretch>
            <a:fillRect/>
          </a:stretch>
        </p:blipFill>
        <p:spPr>
          <a:xfrm>
            <a:off x="1042670" y="3593465"/>
            <a:ext cx="10215245" cy="26562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Iterative process</a:t>
            </a:r>
            <a:endParaRPr lang="en-US"/>
          </a:p>
        </p:txBody>
      </p:sp>
      <p:sp>
        <p:nvSpPr>
          <p:cNvPr id="3" name="Content Placeholder 2"/>
          <p:cNvSpPr>
            <a:spLocks noGrp="1"/>
          </p:cNvSpPr>
          <p:nvPr>
            <p:ph idx="1"/>
          </p:nvPr>
        </p:nvSpPr>
        <p:spPr/>
        <p:txBody>
          <a:bodyPr>
            <a:normAutofit lnSpcReduction="10000"/>
          </a:bodyPr>
          <a:p>
            <a:r>
              <a:rPr lang="en-US"/>
              <a:t>try something</a:t>
            </a:r>
            <a:endParaRPr lang="en-US"/>
          </a:p>
          <a:p>
            <a:r>
              <a:rPr lang="en-US"/>
              <a:t>analyze the output (good, bad)</a:t>
            </a:r>
            <a:endParaRPr lang="en-US"/>
          </a:p>
          <a:p>
            <a:r>
              <a:rPr lang="en-US"/>
              <a:t>clarify instructions, give more time to think </a:t>
            </a:r>
            <a:endParaRPr lang="en-US"/>
          </a:p>
          <a:p>
            <a:r>
              <a:rPr lang="en-US"/>
              <a:t>refine prompots with a batch of examples</a:t>
            </a:r>
            <a:endParaRPr lang="en-US"/>
          </a:p>
          <a:p>
            <a:endParaRPr lang="en-US"/>
          </a:p>
          <a:p>
            <a:r>
              <a:rPr lang="en-US"/>
              <a:t>tips:</a:t>
            </a:r>
            <a:endParaRPr lang="en-US"/>
          </a:p>
          <a:p>
            <a:pPr lvl="1"/>
            <a:r>
              <a:rPr lang="en-US"/>
              <a:t>do not overthink about the intial promp</a:t>
            </a:r>
            <a:endParaRPr lang="en-US"/>
          </a:p>
          <a:p>
            <a:pPr lvl="2"/>
            <a:r>
              <a:rPr lang="en-US" sz="2000"/>
              <a:t>just try something and improve </a:t>
            </a:r>
            <a:r>
              <a:rPr lang="en-US"/>
              <a:t> </a:t>
            </a:r>
            <a:endParaRPr lang="en-US"/>
          </a:p>
          <a:p>
            <a:pPr lvl="1"/>
            <a:r>
              <a:rPr lang="en-US">
                <a:sym typeface="+mn-ea"/>
              </a:rPr>
              <a:t>be clear and specifc </a:t>
            </a:r>
            <a:endParaRPr lang="en-US"/>
          </a:p>
          <a:p>
            <a:pPr lvl="1"/>
            <a:r>
              <a:rPr lang="en-US">
                <a:sym typeface="+mn-ea"/>
              </a:rPr>
              <a:t>analyze why result is not good</a:t>
            </a:r>
            <a:endParaRPr lang="en-US"/>
          </a:p>
          <a:p>
            <a:pPr lvl="1"/>
            <a:endParaRPr lang="en-US"/>
          </a:p>
        </p:txBody>
      </p:sp>
      <p:pic>
        <p:nvPicPr>
          <p:cNvPr id="14" name="Picture 13" descr="Screenshot 2024-07-09 100900"/>
          <p:cNvPicPr>
            <a:picLocks noChangeAspect="1"/>
          </p:cNvPicPr>
          <p:nvPr/>
        </p:nvPicPr>
        <p:blipFill>
          <a:blip r:embed="rId1"/>
          <a:srcRect b="38440"/>
          <a:stretch>
            <a:fillRect/>
          </a:stretch>
        </p:blipFill>
        <p:spPr>
          <a:xfrm>
            <a:off x="7479030" y="2187575"/>
            <a:ext cx="4361815" cy="25952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prompting</a:t>
            </a:r>
            <a:endParaRPr lang="en-US"/>
          </a:p>
        </p:txBody>
      </p:sp>
      <p:sp>
        <p:nvSpPr>
          <p:cNvPr id="3" name="Content Placeholder 2"/>
          <p:cNvSpPr>
            <a:spLocks noGrp="1"/>
          </p:cNvSpPr>
          <p:nvPr>
            <p:ph idx="1"/>
          </p:nvPr>
        </p:nvSpPr>
        <p:spPr/>
        <p:txBody>
          <a:bodyPr/>
          <a:p>
            <a:r>
              <a:rPr lang="en-US"/>
              <a:t>Be detailed and specific</a:t>
            </a:r>
            <a:endParaRPr lang="en-US"/>
          </a:p>
          <a:p>
            <a:r>
              <a:rPr lang="en-US"/>
              <a:t>Guide the model to think through its answer</a:t>
            </a:r>
            <a:endParaRPr lang="en-US"/>
          </a:p>
          <a:p>
            <a:r>
              <a:rPr lang="en-US"/>
              <a:t>Experiment and iterate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 detailed and specific </a:t>
            </a:r>
            <a:endParaRPr lang="en-US"/>
          </a:p>
        </p:txBody>
      </p:sp>
      <p:sp>
        <p:nvSpPr>
          <p:cNvPr id="3" name="Content Placeholder 2"/>
          <p:cNvSpPr>
            <a:spLocks noGrp="1"/>
          </p:cNvSpPr>
          <p:nvPr>
            <p:ph idx="1"/>
          </p:nvPr>
        </p:nvSpPr>
        <p:spPr/>
        <p:txBody>
          <a:bodyPr/>
          <a:p>
            <a:r>
              <a:rPr lang="en-US"/>
              <a:t>Give sufficient context for LLM to complete the task</a:t>
            </a:r>
            <a:endParaRPr lang="en-US"/>
          </a:p>
          <a:p>
            <a:r>
              <a:rPr lang="en-US"/>
              <a:t>Describe the desired task in detail</a:t>
            </a:r>
            <a:endParaRPr lang="en-US"/>
          </a:p>
        </p:txBody>
      </p:sp>
      <p:sp>
        <p:nvSpPr>
          <p:cNvPr id="4" name="Text Box 3"/>
          <p:cNvSpPr txBox="1"/>
          <p:nvPr/>
        </p:nvSpPr>
        <p:spPr>
          <a:xfrm>
            <a:off x="931545" y="3202940"/>
            <a:ext cx="10811510" cy="3107690"/>
          </a:xfrm>
          <a:prstGeom prst="rect">
            <a:avLst/>
          </a:prstGeom>
          <a:solidFill>
            <a:schemeClr val="bg1">
              <a:lumMod val="65000"/>
            </a:schemeClr>
          </a:solidFill>
        </p:spPr>
        <p:txBody>
          <a:bodyPr wrap="square" rtlCol="0" anchor="t">
            <a:spAutoFit/>
          </a:bodyPr>
          <a:p>
            <a:r>
              <a:rPr lang="en-US" sz="2800"/>
              <a:t>Help me write an email asking to be assigned to the legal documents project. </a:t>
            </a:r>
            <a:endParaRPr lang="en-US" sz="2800"/>
          </a:p>
          <a:p>
            <a:r>
              <a:rPr lang="en-US" sz="2800"/>
              <a:t>I’m applying for a job on the legal documents project, which will </a:t>
            </a:r>
            <a:endParaRPr lang="en-US" sz="2800"/>
          </a:p>
          <a:p>
            <a:r>
              <a:rPr lang="en-US" sz="2800"/>
              <a:t>check legal documents using LLMs. I have ample experience </a:t>
            </a:r>
            <a:endParaRPr lang="en-US" sz="2800"/>
          </a:p>
          <a:p>
            <a:r>
              <a:rPr lang="en-US" sz="2800"/>
              <a:t>prompting LLMs to generate accurate text in a professional tone.</a:t>
            </a:r>
            <a:endParaRPr lang="en-US" sz="2800"/>
          </a:p>
          <a:p>
            <a:r>
              <a:rPr lang="en-US" sz="2800"/>
              <a:t>Write a paragraph of text explaining why my background makes me a strong candidate to this project and advocate for my candidacy.</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Guide the model to think through its answer</a:t>
            </a:r>
            <a:endParaRPr lang="en-US"/>
          </a:p>
        </p:txBody>
      </p:sp>
      <p:sp>
        <p:nvSpPr>
          <p:cNvPr id="3" name="Content Placeholder 2"/>
          <p:cNvSpPr>
            <a:spLocks noGrp="1"/>
          </p:cNvSpPr>
          <p:nvPr>
            <p:ph idx="1"/>
          </p:nvPr>
        </p:nvSpPr>
        <p:spPr>
          <a:xfrm>
            <a:off x="838200" y="1376680"/>
            <a:ext cx="10515600" cy="4800600"/>
          </a:xfrm>
        </p:spPr>
        <p:txBody>
          <a:bodyPr/>
          <a:p>
            <a:r>
              <a:rPr lang="en-US"/>
              <a:t>Brainstorm 5 names for a new cat toy.</a:t>
            </a:r>
            <a:endParaRPr lang="en-US"/>
          </a:p>
          <a:p>
            <a:pPr lvl="1"/>
            <a:r>
              <a:rPr lang="en-US"/>
              <a:t>Step 1: Come up with 5 fun, joyful words that relate to cats.</a:t>
            </a:r>
            <a:endParaRPr lang="en-US"/>
          </a:p>
          <a:p>
            <a:pPr lvl="1"/>
            <a:r>
              <a:rPr lang="en-US"/>
              <a:t>Step 2: For each word, come up with a rhyming name for a toy.</a:t>
            </a:r>
            <a:endParaRPr lang="en-US"/>
          </a:p>
          <a:p>
            <a:pPr lvl="1"/>
            <a:r>
              <a:rPr lang="en-US"/>
              <a:t>Step 3: For each toy name, add a fun, relevant emoji. </a:t>
            </a:r>
            <a:endParaRPr lang="en-US"/>
          </a:p>
        </p:txBody>
      </p:sp>
      <p:pic>
        <p:nvPicPr>
          <p:cNvPr id="4" name="Picture 3"/>
          <p:cNvPicPr>
            <a:picLocks noChangeAspect="1"/>
          </p:cNvPicPr>
          <p:nvPr/>
        </p:nvPicPr>
        <p:blipFill>
          <a:blip r:embed="rId1"/>
          <a:stretch>
            <a:fillRect/>
          </a:stretch>
        </p:blipFill>
        <p:spPr>
          <a:xfrm>
            <a:off x="955675" y="3355340"/>
            <a:ext cx="9509125" cy="3502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Principles of prompting </a:t>
            </a:r>
            <a:endParaRPr lang="en-US"/>
          </a:p>
        </p:txBody>
      </p:sp>
      <p:sp>
        <p:nvSpPr>
          <p:cNvPr id="3" name="Content Placeholder 2"/>
          <p:cNvSpPr>
            <a:spLocks noGrp="1"/>
          </p:cNvSpPr>
          <p:nvPr>
            <p:ph idx="1"/>
          </p:nvPr>
        </p:nvSpPr>
        <p:spPr/>
        <p:txBody>
          <a:bodyPr/>
          <a:p>
            <a:r>
              <a:rPr lang="en-US"/>
              <a:t>Principle 1</a:t>
            </a:r>
            <a:endParaRPr lang="en-US"/>
          </a:p>
          <a:p>
            <a:pPr lvl="1"/>
            <a:r>
              <a:rPr lang="en-US"/>
              <a:t>write clear and specifc instrcutions </a:t>
            </a:r>
            <a:endParaRPr lang="en-US"/>
          </a:p>
          <a:p>
            <a:pPr lvl="2"/>
            <a:r>
              <a:rPr lang="en-US"/>
              <a:t>clear </a:t>
            </a:r>
            <a:r>
              <a:rPr lang="en-US">
                <a:latin typeface="Arial" panose="020B0604020202020204" pitchFamily="34" charset="0"/>
                <a:cs typeface="Arial" panose="020B0604020202020204" pitchFamily="34" charset="0"/>
              </a:rPr>
              <a:t>≠ short </a:t>
            </a:r>
            <a:endParaRPr lang="en-US">
              <a:latin typeface="Arial" panose="020B0604020202020204" pitchFamily="34" charset="0"/>
              <a:cs typeface="Arial" panose="020B0604020202020204" pitchFamily="34" charset="0"/>
            </a:endParaRPr>
          </a:p>
          <a:p>
            <a:pPr lvl="0"/>
            <a:r>
              <a:rPr lang="en-US">
                <a:sym typeface="+mn-ea"/>
              </a:rPr>
              <a:t>Principle 2</a:t>
            </a:r>
            <a:endParaRPr lang="en-US">
              <a:sym typeface="+mn-ea"/>
            </a:endParaRPr>
          </a:p>
          <a:p>
            <a:pPr lvl="1"/>
            <a:r>
              <a:rPr lang="en-US" sz="2400">
                <a:sym typeface="+mn-ea"/>
              </a:rPr>
              <a:t>give the model time to think </a:t>
            </a:r>
            <a:endParaRPr lang="en-US">
              <a:latin typeface="Arial" panose="020B0604020202020204" pitchFamily="34" charset="0"/>
              <a:cs typeface="Arial" panose="020B0604020202020204" pitchFamily="34" charset="0"/>
            </a:endParaRPr>
          </a:p>
          <a:p>
            <a:pPr lvl="1"/>
            <a:endParaRPr lang="en-US">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Prompts Engineering</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clear instructions </a:t>
            </a:r>
            <a:endParaRPr lang="en-US"/>
          </a:p>
        </p:txBody>
      </p:sp>
      <p:sp>
        <p:nvSpPr>
          <p:cNvPr id="3" name="Content Placeholder 2"/>
          <p:cNvSpPr>
            <a:spLocks noGrp="1"/>
          </p:cNvSpPr>
          <p:nvPr>
            <p:ph idx="1"/>
          </p:nvPr>
        </p:nvSpPr>
        <p:spPr/>
        <p:txBody>
          <a:bodyPr/>
          <a:p>
            <a:r>
              <a:rPr lang="en-US"/>
              <a:t>use delimters </a:t>
            </a:r>
            <a:endParaRPr lang="en-US"/>
          </a:p>
          <a:p>
            <a:pPr lvl="1"/>
            <a:r>
              <a:rPr lang="en-US"/>
              <a:t>triple quotes: “””</a:t>
            </a:r>
            <a:endParaRPr lang="en-US"/>
          </a:p>
          <a:p>
            <a:pPr lvl="1"/>
            <a:r>
              <a:rPr lang="en-US"/>
              <a:t>triple backticks: ```</a:t>
            </a:r>
            <a:endParaRPr lang="en-US"/>
          </a:p>
          <a:p>
            <a:pPr lvl="1"/>
            <a:r>
              <a:rPr lang="en-US"/>
              <a:t>triple dashes: ---</a:t>
            </a:r>
            <a:endParaRPr lang="en-US"/>
          </a:p>
          <a:p>
            <a:pPr lvl="1"/>
            <a:r>
              <a:rPr lang="en-US"/>
              <a:t>angle brackets: &lt;&gt;</a:t>
            </a:r>
            <a:endParaRPr lang="en-US"/>
          </a:p>
          <a:p>
            <a:pPr lvl="1"/>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Example prompt 	</a:t>
            </a:r>
            <a:endParaRPr lang="en-US" altLang="en-GB"/>
          </a:p>
        </p:txBody>
      </p:sp>
      <p:sp>
        <p:nvSpPr>
          <p:cNvPr id="3" name="Content Placeholder 2"/>
          <p:cNvSpPr>
            <a:spLocks noGrp="1"/>
          </p:cNvSpPr>
          <p:nvPr>
            <p:ph idx="1"/>
          </p:nvPr>
        </p:nvSpPr>
        <p:spPr/>
        <p:txBody>
          <a:bodyPr>
            <a:normAutofit fontScale="65000"/>
          </a:bodyPr>
          <a:p>
            <a:pPr marL="0" indent="0">
              <a:buNone/>
            </a:pPr>
            <a:r>
              <a:rPr lang="en-US" altLang="en-GB"/>
              <a:t>You will be provided with text delimited by triple quotes.  If it contains a sequence of instructions,  re-write those instructions in the following format:</a:t>
            </a:r>
            <a:endParaRPr lang="en-US" altLang="en-GB"/>
          </a:p>
          <a:p>
            <a:pPr marL="0" indent="0">
              <a:buNone/>
            </a:pPr>
            <a:r>
              <a:rPr lang="en-US" altLang="en-GB"/>
              <a:t>Step 1 - ...</a:t>
            </a:r>
            <a:endParaRPr lang="en-US" altLang="en-GB"/>
          </a:p>
          <a:p>
            <a:pPr marL="0" indent="0">
              <a:buNone/>
            </a:pPr>
            <a:r>
              <a:rPr lang="en-US" altLang="en-GB"/>
              <a:t>Step 2 - …</a:t>
            </a:r>
            <a:endParaRPr lang="en-US" altLang="en-GB"/>
          </a:p>
          <a:p>
            <a:pPr marL="0" indent="0">
              <a:buNone/>
            </a:pPr>
            <a:r>
              <a:rPr lang="en-US" altLang="en-GB"/>
              <a:t>…</a:t>
            </a:r>
            <a:endParaRPr lang="en-US" altLang="en-GB"/>
          </a:p>
          <a:p>
            <a:pPr marL="0" indent="0">
              <a:buNone/>
            </a:pPr>
            <a:r>
              <a:rPr lang="en-US" altLang="en-GB"/>
              <a:t>Step N - …</a:t>
            </a:r>
            <a:endParaRPr lang="en-US" altLang="en-GB"/>
          </a:p>
          <a:p>
            <a:pPr marL="0" indent="0">
              <a:buNone/>
            </a:pPr>
            <a:r>
              <a:rPr lang="en-US" altLang="en-GB"/>
              <a:t>If the text does not contain a sequence of instructions,  then simply write "No steps provided."</a:t>
            </a:r>
            <a:endParaRPr lang="en-US" altLang="en-GB"/>
          </a:p>
          <a:p>
            <a:pPr marL="0" indent="0">
              <a:buNone/>
            </a:pPr>
            <a:r>
              <a:rPr lang="en-US" altLang="en-GB"/>
              <a:t>"""</a:t>
            </a:r>
            <a:endParaRPr lang="en-US" altLang="en-GB"/>
          </a:p>
          <a:p>
            <a:pPr marL="0" indent="0">
              <a:buNone/>
            </a:pPr>
            <a:r>
              <a:rPr lang="en-US" altLang="en-GB"/>
              <a:t>Making a cup of tea is easy! First, you need to get some  water boiling. While that's happening,  grab a cup and put a tea bag in it. Once the water is  hot enough, just pour it over the tea bag.  Let it sit for a bit so the tea can steep. After a  few minutes, take out the tea bag. If you  like, you can add some sugar or milk to taste.  And that's it! You've got yourself a delicious  cup of tea to enjoy.</a:t>
            </a:r>
            <a:endParaRPr lang="en-US" altLang="en-GB"/>
          </a:p>
          <a:p>
            <a:pPr marL="0" indent="0">
              <a:buNone/>
            </a:pPr>
            <a:r>
              <a:rPr lang="en-US" altLang="en-GB"/>
              <a:t>"""</a:t>
            </a:r>
            <a:endParaRPr lang="en-US" alt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zero shot inference</a:t>
            </a:r>
            <a:endParaRPr lang="en-US"/>
          </a:p>
        </p:txBody>
      </p:sp>
      <p:pic>
        <p:nvPicPr>
          <p:cNvPr id="4" name="Content Placeholder 3"/>
          <p:cNvPicPr>
            <a:picLocks noChangeAspect="1"/>
          </p:cNvPicPr>
          <p:nvPr>
            <p:ph idx="1"/>
          </p:nvPr>
        </p:nvPicPr>
        <p:blipFill>
          <a:blip r:embed="rId1"/>
          <a:stretch>
            <a:fillRect/>
          </a:stretch>
        </p:blipFill>
        <p:spPr>
          <a:xfrm>
            <a:off x="770890" y="1546860"/>
            <a:ext cx="10515600" cy="2707640"/>
          </a:xfrm>
          <a:prstGeom prst="rect">
            <a:avLst/>
          </a:prstGeom>
        </p:spPr>
      </p:pic>
      <p:pic>
        <p:nvPicPr>
          <p:cNvPr id="5" name="Picture 4"/>
          <p:cNvPicPr>
            <a:picLocks noChangeAspect="1"/>
          </p:cNvPicPr>
          <p:nvPr/>
        </p:nvPicPr>
        <p:blipFill>
          <a:blip r:embed="rId2"/>
          <a:stretch>
            <a:fillRect/>
          </a:stretch>
        </p:blipFill>
        <p:spPr>
          <a:xfrm>
            <a:off x="770890" y="4423410"/>
            <a:ext cx="10409555" cy="1910080"/>
          </a:xfrm>
          <a:prstGeom prst="rect">
            <a:avLst/>
          </a:prstGeom>
        </p:spPr>
      </p:pic>
      <p:sp>
        <p:nvSpPr>
          <p:cNvPr id="3" name="Text Box 2"/>
          <p:cNvSpPr txBox="1"/>
          <p:nvPr/>
        </p:nvSpPr>
        <p:spPr>
          <a:xfrm>
            <a:off x="838200" y="6264910"/>
            <a:ext cx="4064000" cy="368300"/>
          </a:xfrm>
          <a:prstGeom prst="rect">
            <a:avLst/>
          </a:prstGeom>
          <a:noFill/>
          <a:ln>
            <a:solidFill>
              <a:schemeClr val="tx1"/>
            </a:solidFill>
          </a:ln>
        </p:spPr>
        <p:txBody>
          <a:bodyPr wrap="square" rtlCol="0">
            <a:spAutoFit/>
          </a:bodyPr>
          <a:p>
            <a:r>
              <a:rPr lang="en-US"/>
              <a:t>notice the impact of model size</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one shots inference</a:t>
            </a:r>
            <a:endParaRPr lang="en-US"/>
          </a:p>
        </p:txBody>
      </p:sp>
      <p:pic>
        <p:nvPicPr>
          <p:cNvPr id="4" name="Content Placeholder 3"/>
          <p:cNvPicPr>
            <a:picLocks noChangeAspect="1"/>
          </p:cNvPicPr>
          <p:nvPr>
            <p:ph idx="1"/>
          </p:nvPr>
        </p:nvPicPr>
        <p:blipFill>
          <a:blip r:embed="rId1"/>
          <a:srcRect b="14465"/>
          <a:stretch>
            <a:fillRect/>
          </a:stretch>
        </p:blipFill>
        <p:spPr>
          <a:xfrm>
            <a:off x="838200" y="2078355"/>
            <a:ext cx="10515600" cy="3289300"/>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one </a:t>
            </a:r>
            <a:r>
              <a:rPr lang="en-US"/>
              <a:t>shot learning is good! </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In-context learning (ICL) - few shots inference</a:t>
            </a:r>
            <a:endParaRPr lang="en-US"/>
          </a:p>
        </p:txBody>
      </p:sp>
      <p:pic>
        <p:nvPicPr>
          <p:cNvPr id="4" name="Content Placeholder 3"/>
          <p:cNvPicPr>
            <a:picLocks noChangeAspect="1"/>
          </p:cNvPicPr>
          <p:nvPr>
            <p:ph idx="1"/>
          </p:nvPr>
        </p:nvPicPr>
        <p:blipFill>
          <a:blip r:embed="rId1"/>
          <a:stretch>
            <a:fillRect/>
          </a:stretch>
        </p:blipFill>
        <p:spPr>
          <a:xfrm>
            <a:off x="960755" y="1825625"/>
            <a:ext cx="10269220" cy="4351655"/>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few </a:t>
            </a:r>
            <a:r>
              <a:rPr lang="en-US"/>
              <a:t>shots learning is good!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 of in-context learning (ICL)</a:t>
            </a:r>
            <a:endParaRPr lang="en-US"/>
          </a:p>
        </p:txBody>
      </p:sp>
      <p:pic>
        <p:nvPicPr>
          <p:cNvPr id="4" name="Content Placeholder 3"/>
          <p:cNvPicPr>
            <a:picLocks noChangeAspect="1"/>
          </p:cNvPicPr>
          <p:nvPr>
            <p:ph idx="1"/>
          </p:nvPr>
        </p:nvPicPr>
        <p:blipFill>
          <a:blip r:embed="rId1"/>
          <a:stretch>
            <a:fillRect/>
          </a:stretch>
        </p:blipFill>
        <p:spPr>
          <a:xfrm>
            <a:off x="873125" y="1825625"/>
            <a:ext cx="10444480" cy="43516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1184255" cy="1325880"/>
          </a:xfrm>
        </p:spPr>
        <p:txBody>
          <a:bodyPr>
            <a:normAutofit fontScale="90000"/>
          </a:bodyPr>
          <a:p>
            <a:r>
              <a:rPr lang="en-US"/>
              <a:t>LLMs can struggle with complex reasoning problems</a:t>
            </a:r>
            <a:endParaRPr lang="en-US"/>
          </a:p>
        </p:txBody>
      </p:sp>
      <p:pic>
        <p:nvPicPr>
          <p:cNvPr id="4" name="Content Placeholder 3"/>
          <p:cNvPicPr>
            <a:picLocks noChangeAspect="1"/>
          </p:cNvPicPr>
          <p:nvPr>
            <p:ph idx="1"/>
          </p:nvPr>
        </p:nvPicPr>
        <p:blipFill>
          <a:blip r:embed="rId1"/>
          <a:stretch>
            <a:fillRect/>
          </a:stretch>
        </p:blipFill>
        <p:spPr>
          <a:xfrm>
            <a:off x="838200" y="1950085"/>
            <a:ext cx="10515600" cy="41021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Humans take a step-by-step approach to solving </a:t>
            </a:r>
            <a:br>
              <a:rPr lang="en-US"/>
            </a:br>
            <a:r>
              <a:rPr lang="en-US"/>
              <a:t>complex problems</a:t>
            </a:r>
            <a:endParaRPr lang="en-US"/>
          </a:p>
        </p:txBody>
      </p:sp>
      <p:pic>
        <p:nvPicPr>
          <p:cNvPr id="4" name="Content Placeholder 3"/>
          <p:cNvPicPr>
            <a:picLocks noChangeAspect="1"/>
          </p:cNvPicPr>
          <p:nvPr>
            <p:ph idx="1"/>
          </p:nvPr>
        </p:nvPicPr>
        <p:blipFill>
          <a:blip r:embed="rId1"/>
          <a:stretch>
            <a:fillRect/>
          </a:stretch>
        </p:blipFill>
        <p:spPr>
          <a:xfrm>
            <a:off x="838200" y="2209165"/>
            <a:ext cx="10515600" cy="358394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1830705"/>
            <a:ext cx="10515600" cy="434022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2167255"/>
            <a:ext cx="10515600" cy="36671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rcRect b="21600"/>
          <a:stretch>
            <a:fillRect/>
          </a:stretch>
        </p:blipFill>
        <p:spPr>
          <a:xfrm>
            <a:off x="838200" y="1869440"/>
            <a:ext cx="10515600" cy="3342005"/>
          </a:xfrm>
          <a:prstGeom prst="rect">
            <a:avLst/>
          </a:prstGeom>
        </p:spPr>
      </p:pic>
      <p:sp>
        <p:nvSpPr>
          <p:cNvPr id="3" name="Text Box 2"/>
          <p:cNvSpPr txBox="1"/>
          <p:nvPr/>
        </p:nvSpPr>
        <p:spPr>
          <a:xfrm>
            <a:off x="1560195" y="5723890"/>
            <a:ext cx="5443855" cy="398780"/>
          </a:xfrm>
          <a:prstGeom prst="rect">
            <a:avLst/>
          </a:prstGeom>
          <a:noFill/>
        </p:spPr>
        <p:txBody>
          <a:bodyPr wrap="square" rtlCol="0">
            <a:spAutoFit/>
          </a:bodyPr>
          <a:p>
            <a:r>
              <a:rPr lang="en-US" altLang="en-GB" sz="2000" b="1"/>
              <a:t>( prompt + compeletion) &lt; context winodw</a:t>
            </a:r>
            <a:endParaRPr lang="en-US" altLang="en-GB" sz="20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altLang="en-GB" sz="2000" b="1"/>
              <a:t>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a:t>
            </a:r>
            <a:endParaRPr lang="en-US" altLang="en-GB" sz="2000" b="1"/>
          </a:p>
        </p:txBody>
      </p:sp>
      <p:pic>
        <p:nvPicPr>
          <p:cNvPr id="4" name="Picture 3"/>
          <p:cNvPicPr>
            <a:picLocks noChangeAspect="1"/>
          </p:cNvPicPr>
          <p:nvPr/>
        </p:nvPicPr>
        <p:blipFill>
          <a:blip r:embed="rId1"/>
          <a:stretch>
            <a:fillRect/>
          </a:stretch>
        </p:blipFill>
        <p:spPr>
          <a:xfrm>
            <a:off x="1094740" y="1595755"/>
            <a:ext cx="8732520" cy="5105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0" y="0"/>
            <a:ext cx="12191365" cy="6578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can struggle with mathematics</a:t>
            </a:r>
            <a:endParaRPr lang="en-US"/>
          </a:p>
        </p:txBody>
      </p:sp>
      <p:pic>
        <p:nvPicPr>
          <p:cNvPr id="4" name="Content Placeholder 3"/>
          <p:cNvPicPr>
            <a:picLocks noChangeAspect="1"/>
          </p:cNvPicPr>
          <p:nvPr>
            <p:ph idx="1"/>
          </p:nvPr>
        </p:nvPicPr>
        <p:blipFill>
          <a:blip r:embed="rId1"/>
          <a:stretch>
            <a:fillRect/>
          </a:stretch>
        </p:blipFill>
        <p:spPr>
          <a:xfrm>
            <a:off x="838200" y="2803525"/>
            <a:ext cx="10515600" cy="239522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Give the model time to think </a:t>
            </a:r>
            <a:endParaRPr lang="en-US"/>
          </a:p>
        </p:txBody>
      </p:sp>
      <p:sp>
        <p:nvSpPr>
          <p:cNvPr id="3" name="Content Placeholder 2"/>
          <p:cNvSpPr>
            <a:spLocks noGrp="1"/>
          </p:cNvSpPr>
          <p:nvPr>
            <p:ph idx="1"/>
          </p:nvPr>
        </p:nvSpPr>
        <p:spPr/>
        <p:txBody>
          <a:bodyPr/>
          <a:p>
            <a:r>
              <a:rPr lang="en-US"/>
              <a:t>Tactic1: specify steps to compete a task</a:t>
            </a:r>
            <a:endParaRPr lang="en-US"/>
          </a:p>
          <a:p>
            <a:pPr lvl="1"/>
            <a:r>
              <a:rPr lang="en-US" sz="2400"/>
              <a:t>step 1: ...</a:t>
            </a:r>
            <a:endParaRPr lang="en-US" sz="2400"/>
          </a:p>
          <a:p>
            <a:pPr lvl="1"/>
            <a:r>
              <a:rPr lang="en-US" sz="2400"/>
              <a:t>step 2: ...</a:t>
            </a:r>
            <a:endParaRPr lang="en-US" sz="2400"/>
          </a:p>
          <a:p>
            <a:pPr lvl="1"/>
            <a:r>
              <a:rPr lang="en-US"/>
              <a:t>step 3: ...</a:t>
            </a:r>
            <a:endParaRPr lang="en-US"/>
          </a:p>
          <a:p>
            <a:pPr lvl="1"/>
            <a:r>
              <a:rPr lang="en-US"/>
              <a:t>...</a:t>
            </a:r>
            <a:endParaRPr lang="en-US"/>
          </a:p>
          <a:p>
            <a:pPr lvl="1"/>
            <a:r>
              <a:rPr lang="en-US"/>
              <a:t>step N: ....</a:t>
            </a:r>
            <a:endParaRPr lang="en-US"/>
          </a:p>
          <a:p>
            <a:pPr lvl="0"/>
            <a:endParaRPr lang="en-US"/>
          </a:p>
          <a:p>
            <a:pPr lvl="0"/>
            <a:r>
              <a:rPr lang="en-US"/>
              <a:t>Tactic 2: instruct the model to work out its own solution before rushing to a conclusion  </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a:t>
            </a:r>
            <a:endParaRPr lang="en-US"/>
          </a:p>
        </p:txBody>
      </p:sp>
      <p:sp>
        <p:nvSpPr>
          <p:cNvPr id="3" name="Content Placeholder 2"/>
          <p:cNvSpPr>
            <a:spLocks noGrp="1"/>
          </p:cNvSpPr>
          <p:nvPr>
            <p:ph idx="1"/>
          </p:nvPr>
        </p:nvSpPr>
        <p:spPr>
          <a:xfrm>
            <a:off x="407035" y="1825625"/>
            <a:ext cx="5417820" cy="4478020"/>
          </a:xfrm>
          <a:ln>
            <a:solidFill>
              <a:schemeClr val="tx1"/>
            </a:solidFill>
          </a:ln>
        </p:spPr>
        <p:txBody>
          <a:bodyPr>
            <a:noAutofit/>
          </a:bodyPr>
          <a:p>
            <a:pPr marL="0" indent="0">
              <a:buNone/>
            </a:pPr>
            <a:r>
              <a:rPr lang="en-US" sz="1400"/>
              <a:t>Determine if the student's solution is correct or not.</a:t>
            </a:r>
            <a:endParaRPr lang="en-US" sz="1400"/>
          </a:p>
          <a:p>
            <a:pPr marL="0" indent="0">
              <a:buNone/>
            </a:pPr>
            <a:r>
              <a:rPr lang="en-US" sz="1400"/>
              <a:t>Question:</a:t>
            </a:r>
            <a:endParaRPr lang="en-US" sz="1400"/>
          </a:p>
          <a:p>
            <a:pPr marL="0" indent="0">
              <a:buNone/>
            </a:pPr>
            <a:r>
              <a:rPr lang="en-US" sz="1400"/>
              <a:t>I'm building a solar power installation and I need \</a:t>
            </a:r>
            <a:endParaRPr lang="en-US" sz="1400"/>
          </a:p>
          <a:p>
            <a:pPr marL="0" indent="0">
              <a:buNone/>
            </a:pPr>
            <a:r>
              <a:rPr lang="en-US" sz="1400"/>
              <a:t> help working out the financials. </a:t>
            </a:r>
            <a:endParaRPr lang="en-US" sz="1400"/>
          </a:p>
          <a:p>
            <a:pPr marL="0" indent="0">
              <a:buNone/>
            </a:pPr>
            <a:r>
              <a:rPr lang="en-US" sz="1400"/>
              <a:t>- Land costs $100 / square foot</a:t>
            </a:r>
            <a:endParaRPr lang="en-US" sz="1400"/>
          </a:p>
          <a:p>
            <a:pPr marL="0" indent="0">
              <a:buNone/>
            </a:pPr>
            <a:r>
              <a:rPr lang="en-US" sz="1400"/>
              <a:t>- I can buy solar panels for $250 / square foot</a:t>
            </a:r>
            <a:endParaRPr lang="en-US" sz="1400"/>
          </a:p>
          <a:p>
            <a:pPr marL="0" indent="0">
              <a:buNone/>
            </a:pPr>
            <a:r>
              <a:rPr lang="en-US" sz="1400"/>
              <a:t>- I negotiated a contract for maintenance that will cost \ </a:t>
            </a:r>
            <a:endParaRPr lang="en-US" sz="1400"/>
          </a:p>
          <a:p>
            <a:pPr marL="0" indent="0">
              <a:buNone/>
            </a:pPr>
            <a:r>
              <a:rPr lang="en-US" sz="1400"/>
              <a:t>me a flat $100k per year, and an additional $10 / square \</a:t>
            </a:r>
            <a:endParaRPr lang="en-US" sz="1400"/>
          </a:p>
          <a:p>
            <a:pPr marL="0" indent="0">
              <a:buNone/>
            </a:pPr>
            <a:r>
              <a:rPr lang="en-US" sz="1400"/>
              <a:t>foot</a:t>
            </a:r>
            <a:endParaRPr lang="en-US" sz="1400"/>
          </a:p>
          <a:p>
            <a:pPr marL="0" indent="0">
              <a:buNone/>
            </a:pPr>
            <a:r>
              <a:rPr lang="en-US" sz="1400"/>
              <a:t>What is the total cost for the first year of operations </a:t>
            </a:r>
            <a:endParaRPr lang="en-US" sz="1400"/>
          </a:p>
          <a:p>
            <a:pPr marL="0" indent="0">
              <a:buNone/>
            </a:pPr>
            <a:r>
              <a:rPr lang="en-US" sz="1400"/>
              <a:t>as a function of the number of square feet.</a:t>
            </a:r>
            <a:endParaRPr lang="en-US" sz="1400"/>
          </a:p>
          <a:p>
            <a:pPr marL="0" indent="0">
              <a:buNone/>
            </a:pPr>
            <a:endParaRPr lang="en-US" sz="1400"/>
          </a:p>
        </p:txBody>
      </p:sp>
      <p:sp>
        <p:nvSpPr>
          <p:cNvPr id="4" name="Content Placeholder 2"/>
          <p:cNvSpPr>
            <a:spLocks noGrp="1"/>
          </p:cNvSpPr>
          <p:nvPr/>
        </p:nvSpPr>
        <p:spPr>
          <a:xfrm>
            <a:off x="6273800" y="1825625"/>
            <a:ext cx="5663565" cy="447865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Student's Solution:</a:t>
            </a:r>
            <a:endParaRPr lang="en-US" sz="1800"/>
          </a:p>
          <a:p>
            <a:pPr marL="0" indent="0">
              <a:buNone/>
            </a:pPr>
            <a:r>
              <a:rPr lang="en-US" sz="1800"/>
              <a:t>Let x be the size of the installation in square feet.</a:t>
            </a:r>
            <a:endParaRPr lang="en-US" sz="1800"/>
          </a:p>
          <a:p>
            <a:pPr marL="0" indent="0">
              <a:buNone/>
            </a:pPr>
            <a:r>
              <a:rPr lang="en-US" sz="1800"/>
              <a:t>Costs:</a:t>
            </a:r>
            <a:endParaRPr lang="en-US" sz="1800"/>
          </a:p>
          <a:p>
            <a:pPr marL="0" indent="0">
              <a:buNone/>
            </a:pPr>
            <a:r>
              <a:rPr lang="en-US" sz="1800"/>
              <a:t>1. Land cost: 100x</a:t>
            </a:r>
            <a:endParaRPr lang="en-US" sz="1800"/>
          </a:p>
          <a:p>
            <a:pPr marL="0" indent="0">
              <a:buNone/>
            </a:pPr>
            <a:r>
              <a:rPr lang="en-US" sz="1800"/>
              <a:t>2. Solar panel cost: 250x</a:t>
            </a:r>
            <a:endParaRPr lang="en-US" sz="1800"/>
          </a:p>
          <a:p>
            <a:pPr marL="0" indent="0">
              <a:buNone/>
            </a:pPr>
            <a:r>
              <a:rPr lang="en-US" sz="1800"/>
              <a:t>3. Maintenance cost: 100,000 + 100x</a:t>
            </a:r>
            <a:endParaRPr lang="en-US" sz="1800"/>
          </a:p>
          <a:p>
            <a:pPr marL="0" indent="0">
              <a:buNone/>
            </a:pPr>
            <a:r>
              <a:rPr lang="en-US" sz="1800"/>
              <a:t>Total cost: 100x + 250x + 100,000 + 100x = 450x + 100,000</a:t>
            </a:r>
            <a:endParaRPr lang="en-US"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refined prompt </a:t>
            </a:r>
            <a:endParaRPr lang="en-US"/>
          </a:p>
        </p:txBody>
      </p:sp>
      <p:sp>
        <p:nvSpPr>
          <p:cNvPr id="4" name="Content Placeholder 3"/>
          <p:cNvSpPr>
            <a:spLocks noGrp="1"/>
          </p:cNvSpPr>
          <p:nvPr>
            <p:ph idx="1"/>
          </p:nvPr>
        </p:nvSpPr>
        <p:spPr>
          <a:xfrm>
            <a:off x="6475730" y="1320165"/>
            <a:ext cx="5417820" cy="5096510"/>
          </a:xfrm>
          <a:ln>
            <a:solidFill>
              <a:schemeClr val="tx1"/>
            </a:solidFill>
          </a:ln>
        </p:spPr>
        <p:txBody>
          <a:bodyPr>
            <a:noAutofit/>
          </a:bodyPr>
          <a:p>
            <a:pPr marL="0" indent="0">
              <a:buNone/>
            </a:pPr>
            <a:r>
              <a:rPr lang="en-US" sz="1600"/>
              <a:t>Use the following format:</a:t>
            </a:r>
            <a:endParaRPr lang="en-US" sz="1600"/>
          </a:p>
          <a:p>
            <a:pPr marL="0" indent="0">
              <a:buNone/>
            </a:pPr>
            <a:r>
              <a:rPr lang="en-US" sz="1600"/>
              <a:t>Question:</a:t>
            </a:r>
            <a:endParaRPr lang="en-US" sz="1600"/>
          </a:p>
          <a:p>
            <a:pPr marL="0" indent="0">
              <a:buNone/>
            </a:pPr>
            <a:r>
              <a:rPr lang="en-US" sz="1600"/>
              <a:t>```</a:t>
            </a:r>
            <a:endParaRPr lang="en-US" sz="1600"/>
          </a:p>
          <a:p>
            <a:pPr marL="0" indent="0">
              <a:buNone/>
            </a:pPr>
            <a:r>
              <a:rPr lang="en-US" sz="1600"/>
              <a:t>question here</a:t>
            </a:r>
            <a:endParaRPr lang="en-US" sz="1600"/>
          </a:p>
          <a:p>
            <a:pPr marL="0" indent="0">
              <a:buNone/>
            </a:pPr>
            <a:r>
              <a:rPr lang="en-US" sz="1600"/>
              <a:t>```</a:t>
            </a:r>
            <a:endParaRPr lang="en-US" sz="1600"/>
          </a:p>
          <a:p>
            <a:pPr marL="0" indent="0">
              <a:buNone/>
            </a:pPr>
            <a:r>
              <a:rPr lang="en-US" sz="1600"/>
              <a:t>Student's solution:</a:t>
            </a:r>
            <a:endParaRPr lang="en-US" sz="1600"/>
          </a:p>
          <a:p>
            <a:pPr marL="0" indent="0">
              <a:buNone/>
            </a:pPr>
            <a:r>
              <a:rPr lang="en-US" sz="1600"/>
              <a:t>```</a:t>
            </a:r>
            <a:endParaRPr lang="en-US" sz="1600"/>
          </a:p>
          <a:p>
            <a:pPr marL="0" indent="0">
              <a:buNone/>
            </a:pPr>
            <a:r>
              <a:rPr lang="en-US" sz="1600"/>
              <a:t>student's solution here</a:t>
            </a:r>
            <a:endParaRPr lang="en-US" sz="1600"/>
          </a:p>
          <a:p>
            <a:pPr marL="0" indent="0">
              <a:buNone/>
            </a:pPr>
            <a:r>
              <a:rPr lang="en-US" sz="1600"/>
              <a:t>```</a:t>
            </a:r>
            <a:endParaRPr lang="en-US" sz="1600"/>
          </a:p>
          <a:p>
            <a:pPr marL="0" indent="0">
              <a:buNone/>
            </a:pPr>
            <a:r>
              <a:rPr lang="en-US" sz="1600"/>
              <a:t>Actual solution:</a:t>
            </a:r>
            <a:endParaRPr lang="en-US" sz="1600"/>
          </a:p>
          <a:p>
            <a:pPr marL="0" indent="0">
              <a:buNone/>
            </a:pPr>
            <a:r>
              <a:rPr lang="en-US" sz="1600"/>
              <a:t>```</a:t>
            </a:r>
            <a:endParaRPr lang="en-US" sz="1600"/>
          </a:p>
          <a:p>
            <a:pPr marL="0" indent="0">
              <a:buNone/>
            </a:pPr>
            <a:r>
              <a:rPr lang="en-US" sz="1600"/>
              <a:t>steps to work out the solution and your solution here</a:t>
            </a:r>
            <a:endParaRPr lang="en-US" sz="1600"/>
          </a:p>
          <a:p>
            <a:pPr marL="0" indent="0">
              <a:buNone/>
            </a:pPr>
            <a:r>
              <a:rPr lang="en-US" sz="1600"/>
              <a:t>```</a:t>
            </a:r>
            <a:endParaRPr lang="en-US" sz="1600"/>
          </a:p>
          <a:p>
            <a:pPr marL="0" indent="0">
              <a:buNone/>
            </a:pPr>
            <a:r>
              <a:rPr lang="en-US" sz="1600"/>
              <a:t>......</a:t>
            </a:r>
            <a:endParaRPr lang="en-US" sz="1600"/>
          </a:p>
        </p:txBody>
      </p:sp>
      <p:sp>
        <p:nvSpPr>
          <p:cNvPr id="5" name="Content Placeholder 2"/>
          <p:cNvSpPr>
            <a:spLocks noGrp="1"/>
          </p:cNvSpPr>
          <p:nvPr/>
        </p:nvSpPr>
        <p:spPr>
          <a:xfrm>
            <a:off x="432435" y="1320165"/>
            <a:ext cx="5663565" cy="5096510"/>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Your task is to determine if the student's solution is correct or not.</a:t>
            </a:r>
            <a:endParaRPr lang="en-US" sz="2000"/>
          </a:p>
          <a:p>
            <a:pPr marL="0" indent="0">
              <a:buNone/>
            </a:pPr>
            <a:r>
              <a:rPr lang="en-US" sz="2000"/>
              <a:t>To solve the problem do the following:</a:t>
            </a:r>
            <a:endParaRPr lang="en-US" sz="2000"/>
          </a:p>
          <a:p>
            <a:pPr marL="0" indent="0">
              <a:buNone/>
            </a:pPr>
            <a:r>
              <a:rPr lang="en-US" sz="2000"/>
              <a:t>- First, work out your own solution to the problem including the final total. </a:t>
            </a:r>
            <a:endParaRPr lang="en-US" sz="2000"/>
          </a:p>
          <a:p>
            <a:pPr marL="0" indent="0">
              <a:buNone/>
            </a:pPr>
            <a:r>
              <a:rPr lang="en-US" sz="2000"/>
              <a:t>- Then compare your solution to the student's solution and evaluate if the student's solution is correct or not. </a:t>
            </a:r>
            <a:endParaRPr lang="en-US" sz="2000"/>
          </a:p>
          <a:p>
            <a:pPr marL="0" indent="0">
              <a:buNone/>
            </a:pPr>
            <a:endParaRPr lang="en-US" sz="2000"/>
          </a:p>
          <a:p>
            <a:pPr marL="0" indent="0">
              <a:buNone/>
            </a:pPr>
            <a:r>
              <a:rPr lang="en-US" sz="2000"/>
              <a:t>Don't decide if the student's solution is correct until </a:t>
            </a:r>
            <a:endParaRPr lang="en-US" sz="2000"/>
          </a:p>
          <a:p>
            <a:pPr marL="0" indent="0">
              <a:buNone/>
            </a:pPr>
            <a:r>
              <a:rPr lang="en-US" sz="2000"/>
              <a:t>you have done the problem yourself.</a:t>
            </a:r>
            <a:endParaRPr 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Examples </a:t>
            </a:r>
            <a:endParaRPr lang="en-US"/>
          </a:p>
        </p:txBody>
      </p:sp>
      <p:sp>
        <p:nvSpPr>
          <p:cNvPr id="3" name="Content Placeholder 2"/>
          <p:cNvSpPr>
            <a:spLocks noGrp="1"/>
          </p:cNvSpPr>
          <p:nvPr>
            <p:ph idx="1"/>
          </p:nvPr>
        </p:nvSpPr>
        <p:spPr/>
        <p:txBody>
          <a:bodyPr/>
          <a:p>
            <a:r>
              <a:rPr lang="en-US"/>
              <a:t>.....</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Automatic prompt</a:t>
            </a:r>
            <a:endParaRPr lang="en-US"/>
          </a:p>
        </p:txBody>
      </p:sp>
      <p:sp>
        <p:nvSpPr>
          <p:cNvPr id="3" name="Content Placeholder 2"/>
          <p:cNvSpPr>
            <a:spLocks noGrp="1"/>
          </p:cNvSpPr>
          <p:nvPr>
            <p:ph idx="1"/>
          </p:nvPr>
        </p:nvSpPr>
        <p:spPr>
          <a:xfrm>
            <a:off x="838200" y="1825625"/>
            <a:ext cx="10515600" cy="4579620"/>
          </a:xfrm>
        </p:spPr>
        <p:txBody>
          <a:bodyPr>
            <a:normAutofit lnSpcReduction="20000"/>
          </a:bodyPr>
          <a:p>
            <a:r>
              <a:rPr lang="en-US"/>
              <a:t>Automatic prompt aims to automatically generate and select the appropriate instruction for the LLMs, instead of requiring the user to manually engineer a prompt. </a:t>
            </a:r>
            <a:endParaRPr lang="en-US"/>
          </a:p>
          <a:p>
            <a:r>
              <a:rPr lang="en-US" sz="2800">
                <a:sym typeface="+mn-ea"/>
              </a:rPr>
              <a:t>Automatic prompt engineering leverages AI to:</a:t>
            </a:r>
            <a:endParaRPr lang="en-US" sz="2800"/>
          </a:p>
          <a:p>
            <a:pPr lvl="1"/>
            <a:r>
              <a:rPr lang="en-US" sz="2800">
                <a:sym typeface="+mn-ea"/>
              </a:rPr>
              <a:t>Generate Prompts: Create initial prompts based on a set of criteria or examples.</a:t>
            </a:r>
            <a:endParaRPr lang="en-US" sz="2800"/>
          </a:p>
          <a:p>
            <a:pPr lvl="1"/>
            <a:r>
              <a:rPr lang="en-US" sz="2800">
                <a:sym typeface="+mn-ea"/>
              </a:rPr>
              <a:t>Optimize Prompts: Modify existing prompts to improve the quality of the AI's responses.</a:t>
            </a:r>
            <a:endParaRPr lang="en-US" sz="2800"/>
          </a:p>
          <a:p>
            <a:pPr lvl="1"/>
            <a:r>
              <a:rPr lang="en-US" sz="2800">
                <a:sym typeface="+mn-ea"/>
              </a:rPr>
              <a:t>Refine Prompts: Iteratively adjust prompts based on feedback or desired outcomes.</a:t>
            </a:r>
            <a:endParaRPr lang="en-US" sz="2800">
              <a:sym typeface="+mn-ea"/>
            </a:endParaRPr>
          </a:p>
          <a:p>
            <a:pPr lvl="0"/>
            <a:r>
              <a:rPr lang="en-US" sz="3265">
                <a:sym typeface="+mn-ea"/>
              </a:rPr>
              <a:t>Example: Ideogram </a:t>
            </a:r>
            <a:endParaRPr lang="en-US" sz="3265"/>
          </a:p>
          <a:p>
            <a:endParaRPr lang="en-US"/>
          </a:p>
          <a:p>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Generate Knowledge Prompt</a:t>
            </a:r>
            <a:endParaRPr lang="en-US"/>
          </a:p>
        </p:txBody>
      </p:sp>
      <p:sp>
        <p:nvSpPr>
          <p:cNvPr id="3" name="Content Placeholder 2"/>
          <p:cNvSpPr>
            <a:spLocks noGrp="1"/>
          </p:cNvSpPr>
          <p:nvPr>
            <p:ph idx="1"/>
          </p:nvPr>
        </p:nvSpPr>
        <p:spPr/>
        <p:txBody>
          <a:bodyPr/>
          <a:p>
            <a:r>
              <a:rPr lang="en-US"/>
              <a:t>A "Generate Knowledge Prompt" is a type of prompt designed to elicit comprehensive and detailed information from an AI model on a specific topic. </a:t>
            </a:r>
            <a:endParaRPr lang="en-US"/>
          </a:p>
          <a:p>
            <a:r>
              <a:rPr lang="en-US"/>
              <a:t>This type of prompt aims to generate in-depth content that contributes to understanding, learning, or expanding knowledge on a subject. </a:t>
            </a: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Purpose for </a:t>
            </a:r>
            <a:r>
              <a:rPr lang="en-US">
                <a:sym typeface="+mn-ea"/>
              </a:rPr>
              <a:t>Knowledge Prompt</a:t>
            </a:r>
            <a:endParaRPr lang="en-US"/>
          </a:p>
        </p:txBody>
      </p:sp>
      <p:sp>
        <p:nvSpPr>
          <p:cNvPr id="3" name="Content Placeholder 2"/>
          <p:cNvSpPr>
            <a:spLocks noGrp="1"/>
          </p:cNvSpPr>
          <p:nvPr>
            <p:ph idx="1"/>
          </p:nvPr>
        </p:nvSpPr>
        <p:spPr/>
        <p:txBody>
          <a:bodyPr/>
          <a:p>
            <a:r>
              <a:rPr lang="en-US"/>
              <a:t>Education: To provide detailed explanations, descriptions, or discussions on academic or educational topics.</a:t>
            </a:r>
            <a:endParaRPr lang="en-US"/>
          </a:p>
          <a:p>
            <a:r>
              <a:rPr lang="en-US"/>
              <a:t>Research: To gather comprehensive insights and information for research purposes.</a:t>
            </a:r>
            <a:endParaRPr lang="en-US"/>
          </a:p>
          <a:p>
            <a:r>
              <a:rPr lang="en-US"/>
              <a:t>Content Creation: To generate informative content for articles, blogs, or educational materials.</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prompt? </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Generate Knowledge Prompts</a:t>
            </a:r>
            <a:endParaRPr lang="en-US"/>
          </a:p>
        </p:txBody>
      </p:sp>
      <p:sp>
        <p:nvSpPr>
          <p:cNvPr id="3" name="Content Placeholder 2"/>
          <p:cNvSpPr>
            <a:spLocks noGrp="1"/>
          </p:cNvSpPr>
          <p:nvPr>
            <p:ph idx="1"/>
          </p:nvPr>
        </p:nvSpPr>
        <p:spPr/>
        <p:txBody>
          <a:bodyPr/>
          <a:p>
            <a:r>
              <a:rPr lang="en-US" sz="2400" b="1"/>
              <a:t>Explain a Concept</a:t>
            </a:r>
            <a:r>
              <a:rPr lang="en-US" sz="2400"/>
              <a:t>: "Explain the theory of relativity in detail, including its historical background, key principles, and implications."</a:t>
            </a:r>
            <a:endParaRPr lang="en-US" sz="2400"/>
          </a:p>
          <a:p>
            <a:r>
              <a:rPr lang="en-US" sz="2400" b="1"/>
              <a:t>Describe a Process</a:t>
            </a:r>
            <a:r>
              <a:rPr lang="en-US" sz="2400"/>
              <a:t>: "Describe the process of photosynthesis, detailing each step and its significance in the overall mechanism."</a:t>
            </a:r>
            <a:endParaRPr lang="en-US" sz="2400"/>
          </a:p>
          <a:p>
            <a:r>
              <a:rPr lang="en-US" sz="2400" b="1"/>
              <a:t>Historical Analysis</a:t>
            </a:r>
            <a:r>
              <a:rPr lang="en-US" sz="2400"/>
              <a:t>: "Analyze the causes and effects of the Industrial Revolution, highlighting the key changes it brought to society and the economy."</a:t>
            </a:r>
            <a:endParaRPr lang="en-US" sz="2400"/>
          </a:p>
          <a:p>
            <a:r>
              <a:rPr lang="en-US" sz="2400" b="1"/>
              <a:t>Comparative Analysis</a:t>
            </a:r>
            <a:r>
              <a:rPr lang="en-US" sz="2400"/>
              <a:t>: "Compare and contrast the philosophies of existentialism and nihilism, discussing their origins, main proponents, and impact on modern thought."</a:t>
            </a:r>
            <a:endParaRPr lang="en-US" sz="2400"/>
          </a:p>
          <a:p>
            <a:r>
              <a:rPr lang="en-US" sz="2400" b="1"/>
              <a:t>Technical Explanation</a:t>
            </a:r>
            <a:r>
              <a:rPr lang="en-US" sz="2400"/>
              <a:t>: "Provide a detailed explanation of blockchain technology, including its structure, functionality, and potential applications."</a:t>
            </a:r>
            <a:endParaRPr lang="en-US"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Structure of a Generate Knowledge Prompt</a:t>
            </a:r>
            <a:endParaRPr lang="en-US"/>
          </a:p>
        </p:txBody>
      </p:sp>
      <p:sp>
        <p:nvSpPr>
          <p:cNvPr id="3" name="Content Placeholder 2"/>
          <p:cNvSpPr>
            <a:spLocks noGrp="1"/>
          </p:cNvSpPr>
          <p:nvPr>
            <p:ph idx="1"/>
          </p:nvPr>
        </p:nvSpPr>
        <p:spPr/>
        <p:txBody>
          <a:bodyPr>
            <a:normAutofit fontScale="80000"/>
          </a:bodyPr>
          <a:p>
            <a:r>
              <a:rPr lang="en-US"/>
              <a:t>Introduction:</a:t>
            </a:r>
            <a:endParaRPr lang="en-US"/>
          </a:p>
          <a:p>
            <a:pPr lvl="1"/>
            <a:r>
              <a:rPr lang="en-US"/>
              <a:t>Start with a brief introduction or context to set the stage for the detailed response.</a:t>
            </a:r>
            <a:endParaRPr lang="en-US"/>
          </a:p>
          <a:p>
            <a:pPr lvl="1"/>
            <a:r>
              <a:rPr lang="en-US"/>
              <a:t>Example: "In the field of renewable energy, one of the most discussed technologies is solar power."</a:t>
            </a:r>
            <a:endParaRPr lang="en-US"/>
          </a:p>
          <a:p>
            <a:r>
              <a:rPr lang="en-US"/>
              <a:t>Main Body:</a:t>
            </a:r>
            <a:endParaRPr lang="en-US"/>
          </a:p>
          <a:p>
            <a:pPr lvl="1"/>
            <a:r>
              <a:rPr lang="en-US"/>
              <a:t>Ask for a detailed explanation or description, specifying any particular aspects to be covered.</a:t>
            </a:r>
            <a:endParaRPr lang="en-US"/>
          </a:p>
          <a:p>
            <a:pPr lvl="1"/>
            <a:r>
              <a:rPr lang="en-US"/>
              <a:t>Example: "Explain how solar panels convert sunlight into electricity, including the scientific principles involved and the components of a solar panel system."</a:t>
            </a:r>
            <a:endParaRPr lang="en-US"/>
          </a:p>
          <a:p>
            <a:r>
              <a:rPr lang="en-US"/>
              <a:t>Conclusion:</a:t>
            </a:r>
            <a:endParaRPr lang="en-US"/>
          </a:p>
          <a:p>
            <a:pPr lvl="1"/>
            <a:r>
              <a:rPr lang="en-US"/>
              <a:t>Optionally, request a summary or conclusion to encapsulate the main points.</a:t>
            </a:r>
            <a:endParaRPr lang="en-US"/>
          </a:p>
          <a:p>
            <a:pPr lvl="1"/>
            <a:r>
              <a:rPr lang="en-US"/>
              <a:t>Example: "Summarize the benefits and challenges of using solar power as a renewable energy source."</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"Tree-of-Thoughts" prompt</a:t>
            </a:r>
            <a:endParaRPr lang="en-US"/>
          </a:p>
        </p:txBody>
      </p:sp>
      <p:sp>
        <p:nvSpPr>
          <p:cNvPr id="3" name="Content Placeholder 2"/>
          <p:cNvSpPr>
            <a:spLocks noGrp="1"/>
          </p:cNvSpPr>
          <p:nvPr>
            <p:ph idx="1"/>
          </p:nvPr>
        </p:nvSpPr>
        <p:spPr/>
        <p:txBody>
          <a:bodyPr/>
          <a:p>
            <a:r>
              <a:rPr lang="en-US"/>
              <a:t>The "Tree-of-Thoughts" prompt is a technique used to generate and explore multiple ideas, solutions, or perspectives on a given topic by branching out like a tree. </a:t>
            </a:r>
            <a:endParaRPr lang="en-US"/>
          </a:p>
          <a:p>
            <a:r>
              <a:rPr lang="en-US"/>
              <a:t>This method encourages creative thinking and thorough analysis by breaking down complex issues into smaller, manageable parts and exploring various paths or options.</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Key Characteristics of </a:t>
            </a:r>
            <a:r>
              <a:rPr lang="en-US">
                <a:sym typeface="+mn-ea"/>
              </a:rPr>
              <a:t>"Tree-of-Thoughts" prompt</a:t>
            </a:r>
            <a:endParaRPr lang="en-US"/>
          </a:p>
        </p:txBody>
      </p:sp>
      <p:sp>
        <p:nvSpPr>
          <p:cNvPr id="3" name="Content Placeholder 2"/>
          <p:cNvSpPr>
            <a:spLocks noGrp="1"/>
          </p:cNvSpPr>
          <p:nvPr>
            <p:ph idx="1"/>
          </p:nvPr>
        </p:nvSpPr>
        <p:spPr/>
        <p:txBody>
          <a:bodyPr/>
          <a:p>
            <a:r>
              <a:rPr lang="en-US"/>
              <a:t>Hierarchical Structure: The prompt is organized in a hierarchical format, similar to a tree with branches, sub-branches, and leaves.</a:t>
            </a:r>
            <a:endParaRPr lang="en-US"/>
          </a:p>
          <a:p>
            <a:r>
              <a:rPr lang="en-US"/>
              <a:t>Exploratory: Encourages exploration of different ideas and solutions.</a:t>
            </a:r>
            <a:endParaRPr lang="en-US"/>
          </a:p>
          <a:p>
            <a:r>
              <a:rPr lang="en-US"/>
              <a:t>Analytical: Promotes detailed analysis of each branch to uncover insights and connections.</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Purpose of </a:t>
            </a:r>
            <a:r>
              <a:rPr lang="en-US">
                <a:sym typeface="+mn-ea"/>
              </a:rPr>
              <a:t>"Tree-of-Thoughts" prompt	</a:t>
            </a:r>
            <a:endParaRPr lang="en-US"/>
          </a:p>
        </p:txBody>
      </p:sp>
      <p:sp>
        <p:nvSpPr>
          <p:cNvPr id="3" name="Content Placeholder 2"/>
          <p:cNvSpPr>
            <a:spLocks noGrp="1"/>
          </p:cNvSpPr>
          <p:nvPr>
            <p:ph idx="1"/>
          </p:nvPr>
        </p:nvSpPr>
        <p:spPr/>
        <p:txBody>
          <a:bodyPr/>
          <a:p>
            <a:r>
              <a:rPr lang="en-US"/>
              <a:t>Problem-Solving: To explore multiple solutions to a problem.</a:t>
            </a:r>
            <a:endParaRPr lang="en-US"/>
          </a:p>
          <a:p>
            <a:r>
              <a:rPr lang="en-US"/>
              <a:t>Creative Thinking: To generate diverse ideas and perspectives.</a:t>
            </a:r>
            <a:endParaRPr lang="en-US"/>
          </a:p>
          <a:p>
            <a:r>
              <a:rPr lang="en-US"/>
              <a:t>Decision-Making: To analyze different options and make informed decisions.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a:t>
            </a:r>
            <a:endParaRPr lang="en-US"/>
          </a:p>
        </p:txBody>
      </p:sp>
      <p:sp>
        <p:nvSpPr>
          <p:cNvPr id="3" name="Content Placeholder 2"/>
          <p:cNvSpPr>
            <a:spLocks noGrp="1"/>
          </p:cNvSpPr>
          <p:nvPr>
            <p:ph idx="1"/>
          </p:nvPr>
        </p:nvSpPr>
        <p:spPr/>
        <p:txBody>
          <a:bodyPr/>
          <a:p>
            <a:r>
              <a:rPr lang="en-US"/>
              <a:t>Root: The main topic or question.</a:t>
            </a:r>
            <a:endParaRPr lang="en-US"/>
          </a:p>
          <a:p>
            <a:r>
              <a:rPr lang="en-US"/>
              <a:t>Branches: Primary ideas or solutions.</a:t>
            </a:r>
            <a:endParaRPr lang="en-US"/>
          </a:p>
          <a:p>
            <a:r>
              <a:rPr lang="en-US"/>
              <a:t>Sub-Branches: Detailed aspects or components of each primary idea.</a:t>
            </a:r>
            <a:endParaRPr lang="en-US"/>
          </a:p>
          <a:p>
            <a:r>
              <a:rPr lang="en-US"/>
              <a:t>Leaves: Specific points, examples, or implications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Example of a Tree-of-Thoughts Prompt</a:t>
            </a:r>
            <a:endParaRPr lang="en-US"/>
          </a:p>
        </p:txBody>
      </p:sp>
      <p:sp>
        <p:nvSpPr>
          <p:cNvPr id="3" name="Content Placeholder 2"/>
          <p:cNvSpPr>
            <a:spLocks noGrp="1"/>
          </p:cNvSpPr>
          <p:nvPr>
            <p:ph idx="1"/>
          </p:nvPr>
        </p:nvSpPr>
        <p:spPr/>
        <p:txBody>
          <a:bodyPr>
            <a:normAutofit lnSpcReduction="20000"/>
          </a:bodyPr>
          <a:p>
            <a:r>
              <a:rPr lang="en-US"/>
              <a:t>Prompt: "Explore the different strategies for reducing carbon emissions in urban areas."</a:t>
            </a:r>
            <a:endParaRPr lang="en-US"/>
          </a:p>
          <a:p>
            <a:endParaRPr lang="en-US"/>
          </a:p>
          <a:p>
            <a:endParaRPr lang="en-US"/>
          </a:p>
          <a:p>
            <a:endParaRPr lang="en-US"/>
          </a:p>
          <a:p>
            <a:endParaRPr lang="en-US"/>
          </a:p>
          <a:p>
            <a:endParaRPr lang="en-US"/>
          </a:p>
          <a:p>
            <a:r>
              <a:rPr lang="en-US"/>
              <a:t>This detailed response demonstrates how the Tree-of-Thoughts prompt can be used to explore a topic comprehensively by branching out into various strategies, examining each one in depth, and considering their implications and challenges.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r="8704"/>
          <a:stretch>
            <a:fillRect/>
          </a:stretch>
        </p:blipFill>
        <p:spPr>
          <a:xfrm>
            <a:off x="229870" y="1513205"/>
            <a:ext cx="5765165" cy="3475355"/>
          </a:xfrm>
          <a:prstGeom prst="rect">
            <a:avLst/>
          </a:prstGeom>
        </p:spPr>
      </p:pic>
      <p:pic>
        <p:nvPicPr>
          <p:cNvPr id="5" name="Picture 4"/>
          <p:cNvPicPr>
            <a:picLocks noChangeAspect="1"/>
          </p:cNvPicPr>
          <p:nvPr/>
        </p:nvPicPr>
        <p:blipFill>
          <a:blip r:embed="rId2"/>
          <a:stretch>
            <a:fillRect/>
          </a:stretch>
        </p:blipFill>
        <p:spPr>
          <a:xfrm>
            <a:off x="6291580" y="1001395"/>
            <a:ext cx="5121910" cy="485584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An "Active Prompt" is a technique in prompt engineering designed to actively engage the AI in a more dynamic and iterative process. </a:t>
            </a:r>
            <a:endParaRPr lang="en-US"/>
          </a:p>
          <a:p>
            <a:r>
              <a:rPr lang="en-US"/>
              <a:t>This approach encourages the AI to not only provide information but also to ask questions, seek clarification, and refine its responses based on additional input or context. </a:t>
            </a:r>
            <a:endParaRPr lang="en-US"/>
          </a:p>
          <a:p>
            <a:r>
              <a:rPr lang="en-US"/>
              <a:t>The goal is to create a more interactive and collaborative dialogue between the AI and the user, leading to more accurate, relevant, and insightful responses.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Key Characteristics</a:t>
            </a:r>
            <a:endParaRPr lang="en-US"/>
          </a:p>
          <a:p>
            <a:pPr lvl="1"/>
            <a:r>
              <a:rPr lang="en-US"/>
              <a:t>Interactive: The AI actively engages with the user by asking clarifying questions or seeking more details.</a:t>
            </a:r>
            <a:endParaRPr lang="en-US"/>
          </a:p>
          <a:p>
            <a:pPr lvl="1"/>
            <a:r>
              <a:rPr lang="en-US"/>
              <a:t>Iterative: The response is refined through a series of interactions, improving accuracy and relevance.</a:t>
            </a:r>
            <a:endParaRPr lang="en-US"/>
          </a:p>
          <a:p>
            <a:pPr lvl="1"/>
            <a:r>
              <a:rPr lang="en-US"/>
              <a:t>Dynamic: The prompt evolves based on the ongoing dialogue, adapting to new information or context.</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 prompt? </a:t>
            </a:r>
            <a:endParaRPr lang="en-US"/>
          </a:p>
        </p:txBody>
      </p:sp>
      <p:sp>
        <p:nvSpPr>
          <p:cNvPr id="5" name="Content Placeholder 4"/>
          <p:cNvSpPr>
            <a:spLocks noGrp="1"/>
          </p:cNvSpPr>
          <p:nvPr>
            <p:ph idx="1"/>
          </p:nvPr>
        </p:nvSpPr>
        <p:spPr/>
        <p:txBody>
          <a:bodyPr/>
          <a:p>
            <a:r>
              <a:rPr lang="en-US"/>
              <a:t>A prompt is a piece of text or an instruction given to an artificial intelligence model to generate a response. </a:t>
            </a:r>
            <a:endParaRPr lang="en-US"/>
          </a:p>
          <a:p>
            <a:r>
              <a:rPr lang="en-US"/>
              <a:t>It serves as the input that guides the model's output. </a:t>
            </a:r>
            <a:endParaRPr lang="en-US"/>
          </a:p>
          <a:p>
            <a:r>
              <a:rPr lang="en-US"/>
              <a:t>Examples:</a:t>
            </a:r>
            <a:endParaRPr lang="en-US"/>
          </a:p>
          <a:p>
            <a:pPr lvl="1"/>
            <a:r>
              <a:rPr lang="en-US"/>
              <a:t>"</a:t>
            </a:r>
            <a:r>
              <a:rPr lang="en-US" b="1"/>
              <a:t>Write </a:t>
            </a:r>
            <a:r>
              <a:rPr lang="en-US"/>
              <a:t>a poem about the moon" or "</a:t>
            </a:r>
            <a:r>
              <a:rPr lang="en-US" b="1"/>
              <a:t>Translate </a:t>
            </a:r>
            <a:r>
              <a:rPr lang="en-US"/>
              <a:t>this English sentence to French." </a:t>
            </a:r>
            <a:endParaRPr lang="en-US"/>
          </a:p>
          <a:p>
            <a:r>
              <a:rPr lang="en-US"/>
              <a:t>The model then generates a relevant response based on the given prompt. </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of </a:t>
            </a:r>
            <a:r>
              <a:rPr lang="en-US">
                <a:sym typeface="+mn-ea"/>
              </a:rPr>
              <a:t>Active Prompt</a:t>
            </a:r>
            <a:endParaRPr lang="en-US"/>
          </a:p>
        </p:txBody>
      </p:sp>
      <p:sp>
        <p:nvSpPr>
          <p:cNvPr id="3" name="Content Placeholder 2"/>
          <p:cNvSpPr>
            <a:spLocks noGrp="1"/>
          </p:cNvSpPr>
          <p:nvPr>
            <p:ph idx="1"/>
          </p:nvPr>
        </p:nvSpPr>
        <p:spPr/>
        <p:txBody>
          <a:bodyPr/>
          <a:p>
            <a:r>
              <a:rPr lang="en-US"/>
              <a:t>Initial Prompt: The user provides an initial query or request.</a:t>
            </a:r>
            <a:endParaRPr lang="en-US"/>
          </a:p>
          <a:p>
            <a:r>
              <a:rPr lang="en-US"/>
              <a:t>AI Clarification: The AI asks clarifying questions or requests more information.</a:t>
            </a:r>
            <a:endParaRPr lang="en-US"/>
          </a:p>
          <a:p>
            <a:r>
              <a:rPr lang="en-US"/>
              <a:t>User Response: The user provides additional details or context.</a:t>
            </a:r>
            <a:endParaRPr lang="en-US"/>
          </a:p>
          <a:p>
            <a:r>
              <a:rPr lang="en-US"/>
              <a:t>Update context: The AI refines its response based on the new information.</a:t>
            </a:r>
            <a:endParaRPr lang="en-US"/>
          </a:p>
          <a:p>
            <a:r>
              <a:rPr lang="en-US"/>
              <a:t>Iterative Process: Steps 2-4 are repeated as needed to achieve a high-quality response.</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an Active Prompt Interaction</a:t>
            </a:r>
            <a:endParaRPr lang="en-US"/>
          </a:p>
        </p:txBody>
      </p:sp>
      <p:sp>
        <p:nvSpPr>
          <p:cNvPr id="3" name="Content Placeholder 2"/>
          <p:cNvSpPr>
            <a:spLocks noGrp="1"/>
          </p:cNvSpPr>
          <p:nvPr>
            <p:ph idx="1"/>
          </p:nvPr>
        </p:nvSpPr>
        <p:spPr/>
        <p:txBody>
          <a:bodyPr>
            <a:normAutofit fontScale="80000"/>
          </a:bodyPr>
          <a:p>
            <a:r>
              <a:rPr lang="en-US"/>
              <a:t>Initial Prompt:</a:t>
            </a:r>
            <a:endParaRPr lang="en-US"/>
          </a:p>
          <a:p>
            <a:pPr lvl="1"/>
            <a:r>
              <a:rPr lang="en-US"/>
              <a:t>"Tell me about the impact of climate change on agriculture."</a:t>
            </a:r>
            <a:endParaRPr lang="en-US"/>
          </a:p>
          <a:p>
            <a:r>
              <a:rPr lang="en-US"/>
              <a:t>AI Clarification:</a:t>
            </a:r>
            <a:endParaRPr lang="en-US"/>
          </a:p>
          <a:p>
            <a:pPr lvl="1"/>
            <a:r>
              <a:rPr lang="en-US"/>
              <a:t>"Can you specify which aspect of agriculture you are interested in? For example, crop yields, soil health, or livestock?"</a:t>
            </a:r>
            <a:endParaRPr lang="en-US"/>
          </a:p>
          <a:p>
            <a:r>
              <a:rPr lang="en-US"/>
              <a:t>User Response:</a:t>
            </a:r>
            <a:endParaRPr lang="en-US"/>
          </a:p>
          <a:p>
            <a:pPr lvl="1"/>
            <a:r>
              <a:rPr lang="en-US"/>
              <a:t>"I'm particularly interested in how climate change affects crop yields."</a:t>
            </a:r>
            <a:endParaRPr lang="en-US"/>
          </a:p>
          <a:p>
            <a:r>
              <a:rPr lang="en-US"/>
              <a:t>Refined Prompt:</a:t>
            </a:r>
            <a:endParaRPr lang="en-US"/>
          </a:p>
          <a:p>
            <a:pPr lvl="1"/>
            <a:r>
              <a:rPr lang="en-US"/>
              <a:t>"Explain how climate change impacts crop yields, considering factors like temperature changes, precipitation patterns, and extreme weather events."</a:t>
            </a:r>
            <a:endParaRPr lang="en-US"/>
          </a:p>
          <a:p>
            <a:r>
              <a:rPr lang="en-US"/>
              <a:t>.... </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Another example </a:t>
            </a:r>
            <a:endParaRPr lang="en-US"/>
          </a:p>
        </p:txBody>
      </p:sp>
      <p:sp>
        <p:nvSpPr>
          <p:cNvPr id="4" name="Text Box 3"/>
          <p:cNvSpPr txBox="1"/>
          <p:nvPr/>
        </p:nvSpPr>
        <p:spPr>
          <a:xfrm>
            <a:off x="423545" y="2815590"/>
            <a:ext cx="10819765" cy="2861310"/>
          </a:xfrm>
          <a:prstGeom prst="rect">
            <a:avLst/>
          </a:prstGeom>
          <a:noFill/>
          <a:ln>
            <a:solidFill>
              <a:schemeClr val="tx1"/>
            </a:solidFill>
          </a:ln>
        </p:spPr>
        <p:txBody>
          <a:bodyPr wrap="square" rtlCol="0" anchor="t">
            <a:spAutoFit/>
          </a:bodyPr>
          <a:p>
            <a:r>
              <a:rPr lang="en-US"/>
              <a:t>I do not speak Italian. Help me to fill this form in Italian. Please ask me questions in English about the information that need to be filled, and I will respond to your questions, after you complete questioning for all the required information, fill the form for me.</a:t>
            </a:r>
            <a:endParaRPr lang="en-US"/>
          </a:p>
          <a:p>
            <a:endParaRPr lang="en-US"/>
          </a:p>
          <a:p>
            <a:endParaRPr lang="en-US"/>
          </a:p>
          <a:p>
            <a:r>
              <a:rPr lang="en-US"/>
              <a:t>___ Il/La sottoscritto/a _ _____________________________________ nato/a a ________________________________________ (prov. di ____ ) il ___________ e residente in _______________________________ (prov. di _____) c.a.p. ________ via __________________________________________ n. _____ PEC _____________________________, email ________________</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normAutofit fontScale="70000"/>
          </a:bodyPr>
          <a:p>
            <a:pPr marL="0" indent="0">
              <a:buNone/>
            </a:pPr>
            <a:r>
              <a:rPr lang="en-US"/>
              <a:t>Sure, I'll help you fill out this form in Italian. I'll ask you a few questions to gather all the necessary information. Please provide the answers, and then I'll fill out the form for you.</a:t>
            </a:r>
            <a:endParaRPr lang="en-US"/>
          </a:p>
          <a:p>
            <a:pPr marL="0" indent="0">
              <a:buNone/>
            </a:pPr>
            <a:endParaRPr lang="en-US"/>
          </a:p>
          <a:p>
            <a:pPr marL="0" indent="0">
              <a:buNone/>
            </a:pPr>
            <a:r>
              <a:rPr lang="en-US"/>
              <a:t>What is your full name?</a:t>
            </a:r>
            <a:endParaRPr lang="en-US"/>
          </a:p>
          <a:p>
            <a:pPr marL="0" indent="0">
              <a:buNone/>
            </a:pPr>
            <a:r>
              <a:rPr lang="en-US"/>
              <a:t>What is your place of birth (city and province)?</a:t>
            </a:r>
            <a:endParaRPr lang="en-US"/>
          </a:p>
          <a:p>
            <a:pPr marL="0" indent="0">
              <a:buNone/>
            </a:pPr>
            <a:r>
              <a:rPr lang="en-US"/>
              <a:t>What is your date of birth?</a:t>
            </a:r>
            <a:endParaRPr lang="en-US"/>
          </a:p>
          <a:p>
            <a:pPr marL="0" indent="0">
              <a:buNone/>
            </a:pPr>
            <a:r>
              <a:rPr lang="en-US"/>
              <a:t>What is your current residence (city and province)?</a:t>
            </a:r>
            <a:endParaRPr lang="en-US"/>
          </a:p>
          <a:p>
            <a:pPr marL="0" indent="0">
              <a:buNone/>
            </a:pPr>
            <a:r>
              <a:rPr lang="en-US"/>
              <a:t>What is your postal code (c.a.p.)?</a:t>
            </a:r>
            <a:endParaRPr lang="en-US"/>
          </a:p>
          <a:p>
            <a:pPr marL="0" indent="0">
              <a:buNone/>
            </a:pPr>
            <a:r>
              <a:rPr lang="en-US"/>
              <a:t>What is your street address and house number?</a:t>
            </a:r>
            <a:endParaRPr lang="en-US"/>
          </a:p>
          <a:p>
            <a:pPr marL="0" indent="0">
              <a:buNone/>
            </a:pPr>
            <a:r>
              <a:rPr lang="en-US"/>
              <a:t>What is your PEC (Certified Email Address) if you have one? If not, you can provide your regular email address.</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Directional Stimulus Prompt</a:t>
            </a:r>
            <a:endParaRPr lang="en-US"/>
          </a:p>
        </p:txBody>
      </p:sp>
      <p:sp>
        <p:nvSpPr>
          <p:cNvPr id="3" name="Content Placeholder 2"/>
          <p:cNvSpPr>
            <a:spLocks noGrp="1"/>
          </p:cNvSpPr>
          <p:nvPr>
            <p:ph idx="1"/>
          </p:nvPr>
        </p:nvSpPr>
        <p:spPr/>
        <p:txBody>
          <a:bodyPr>
            <a:normAutofit fontScale="90000"/>
          </a:bodyPr>
          <a:p>
            <a:r>
              <a:rPr lang="en-US"/>
              <a:t>A "Directional Stimulus Prompt" is a type of prompt used to guide an AI model's response in a specific direction or focus. </a:t>
            </a:r>
            <a:endParaRPr lang="en-US"/>
          </a:p>
          <a:p>
            <a:r>
              <a:rPr lang="en-US"/>
              <a:t>Unlike broad prompts that allow for wide-ranging responses, directional stimulus prompts provide a clear direction or emphasis on certain aspects of the response, aiming to elicit focused and targeted information.</a:t>
            </a:r>
            <a:endParaRPr lang="en-US"/>
          </a:p>
          <a:p>
            <a:pPr lvl="0"/>
            <a:r>
              <a:rPr lang="en-US"/>
              <a:t>Purpose</a:t>
            </a:r>
            <a:endParaRPr lang="en-US"/>
          </a:p>
          <a:p>
            <a:pPr lvl="1"/>
            <a:r>
              <a:rPr lang="en-US"/>
              <a:t>Precision: To guide the AI model towards providing detailed and specific information.</a:t>
            </a:r>
            <a:endParaRPr lang="en-US"/>
          </a:p>
          <a:p>
            <a:pPr lvl="1"/>
            <a:r>
              <a:rPr lang="en-US"/>
              <a:t>Clarity: To ensure the response is aligned with the user's intent or query.</a:t>
            </a:r>
            <a:endParaRPr lang="en-US"/>
          </a:p>
          <a:p>
            <a:pPr lvl="1"/>
            <a:r>
              <a:rPr lang="en-US"/>
              <a:t>Efficiency: To streamline the generation of relevant content or information.</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 Directional Stimulus Prompt</a:t>
            </a:r>
            <a:endParaRPr lang="en-US"/>
          </a:p>
        </p:txBody>
      </p:sp>
      <p:sp>
        <p:nvSpPr>
          <p:cNvPr id="3" name="Content Placeholder 2"/>
          <p:cNvSpPr>
            <a:spLocks noGrp="1"/>
          </p:cNvSpPr>
          <p:nvPr>
            <p:ph idx="1"/>
          </p:nvPr>
        </p:nvSpPr>
        <p:spPr/>
        <p:txBody>
          <a:bodyPr>
            <a:normAutofit fontScale="90000"/>
          </a:bodyPr>
          <a:p>
            <a:r>
              <a:rPr lang="en-US"/>
              <a:t>Broad Prompt:</a:t>
            </a:r>
            <a:endParaRPr lang="en-US"/>
          </a:p>
          <a:p>
            <a:pPr lvl="1"/>
            <a:r>
              <a:rPr lang="en-US"/>
              <a:t>"Explain the concept of artificial intelligence."</a:t>
            </a:r>
            <a:endParaRPr lang="en-US"/>
          </a:p>
          <a:p>
            <a:r>
              <a:rPr lang="en-US"/>
              <a:t>Directional Stimulus Prompt:</a:t>
            </a:r>
            <a:endParaRPr lang="en-US"/>
          </a:p>
          <a:p>
            <a:pPr lvl="1"/>
            <a:r>
              <a:rPr lang="en-US"/>
              <a:t>"Explain the concept of artificial intelligence, focusing on its applications in healthcare."</a:t>
            </a:r>
            <a:endParaRPr lang="en-US"/>
          </a:p>
          <a:p>
            <a:r>
              <a:rPr lang="en-US"/>
              <a:t>AI Response:</a:t>
            </a:r>
            <a:endParaRPr lang="en-US"/>
          </a:p>
          <a:p>
            <a:pPr lvl="1"/>
            <a:r>
              <a:rPr lang="en-US"/>
              <a:t>"Artificial intelligence (AI) refers to the simulation of human intelligence in machines that are programmed to perform tasks that typically require human intelligence, such as learning, reasoning, problem-solving, and decision-making. In healthcare, AI is revolutionizing the industry by enabling advanced diagnostics, personalized treatment plans, and predictive analytics.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resources </a:t>
            </a:r>
            <a:endParaRPr lang="en-US"/>
          </a:p>
        </p:txBody>
      </p:sp>
      <p:sp>
        <p:nvSpPr>
          <p:cNvPr id="3" name="Content Placeholder 2"/>
          <p:cNvSpPr>
            <a:spLocks noGrp="1"/>
          </p:cNvSpPr>
          <p:nvPr>
            <p:ph idx="1"/>
          </p:nvPr>
        </p:nvSpPr>
        <p:spPr/>
        <p:txBody>
          <a:bodyPr/>
          <a:p>
            <a:r>
              <a:rPr lang="en-US"/>
              <a:t>https://platform.openai.com/docs/examples </a:t>
            </a:r>
            <a:endParaRPr lang="en-US"/>
          </a:p>
          <a:p>
            <a:r>
              <a:rPr lang="en-US"/>
              <a:t>https://github.com/ncwilson78/System-Prompt-Library</a:t>
            </a:r>
            <a:endParaRPr lang="en-US"/>
          </a:p>
          <a:p>
            <a:r>
              <a:rPr lang="en-US"/>
              <a:t>https://github.com/motazsaad/Generative-AI</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rcRect t="8506"/>
          <a:stretch>
            <a:fillRect/>
          </a:stretch>
        </p:blipFill>
        <p:spPr>
          <a:xfrm>
            <a:off x="0" y="981710"/>
            <a:ext cx="12192000" cy="5396230"/>
          </a:xfrm>
          <a:prstGeom prst="rect">
            <a:avLst/>
          </a:prstGeom>
        </p:spPr>
      </p:pic>
      <p:sp>
        <p:nvSpPr>
          <p:cNvPr id="4" name="Text Box 3"/>
          <p:cNvSpPr txBox="1"/>
          <p:nvPr/>
        </p:nvSpPr>
        <p:spPr>
          <a:xfrm>
            <a:off x="2125345" y="374650"/>
            <a:ext cx="6096000" cy="583565"/>
          </a:xfrm>
          <a:prstGeom prst="rect">
            <a:avLst/>
          </a:prstGeom>
          <a:noFill/>
        </p:spPr>
        <p:txBody>
          <a:bodyPr wrap="square" rtlCol="0" anchor="t">
            <a:spAutoFit/>
          </a:bodyPr>
          <a:p>
            <a:pPr algn="ctr"/>
            <a:r>
              <a:rPr lang="en-US" sz="3200">
                <a:sym typeface="+mn-ea"/>
              </a:rPr>
              <a:t>What is a prompt? </a:t>
            </a:r>
            <a:endParaRPr lang="en-US" sz="320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visual prompt? </a:t>
            </a:r>
            <a:endParaRPr lang="en-US"/>
          </a:p>
        </p:txBody>
      </p:sp>
      <p:pic>
        <p:nvPicPr>
          <p:cNvPr id="30" name="Picture 29" descr="Screenshot 2024-07-09 150843"/>
          <p:cNvPicPr>
            <a:picLocks noChangeAspect="1"/>
          </p:cNvPicPr>
          <p:nvPr/>
        </p:nvPicPr>
        <p:blipFill>
          <a:blip r:embed="rId1"/>
          <a:srcRect t="18358" r="2414"/>
          <a:stretch>
            <a:fillRect/>
          </a:stretch>
        </p:blipFill>
        <p:spPr>
          <a:xfrm>
            <a:off x="838200" y="2172335"/>
            <a:ext cx="10782300" cy="41370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15231</Words>
  <Application>WPS Presentation</Application>
  <PresentationFormat>Widescreen</PresentationFormat>
  <Paragraphs>395</Paragraphs>
  <Slides>67</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6" baseType="lpstr">
      <vt:lpstr>Arial</vt:lpstr>
      <vt:lpstr>SimSun</vt:lpstr>
      <vt:lpstr>Wingdings</vt:lpstr>
      <vt:lpstr>Calibri Light</vt:lpstr>
      <vt:lpstr>Calibri</vt:lpstr>
      <vt:lpstr>Microsoft YaHei</vt:lpstr>
      <vt:lpstr>Arial Unicode MS</vt:lpstr>
      <vt:lpstr>Office Theme</vt:lpstr>
      <vt:lpstr>Paint.Picture</vt:lpstr>
      <vt:lpstr>Generative AI</vt:lpstr>
      <vt:lpstr>Copyright Notice</vt:lpstr>
      <vt:lpstr>Prompts Engineering</vt:lpstr>
      <vt:lpstr>Prompts and completions</vt:lpstr>
      <vt:lpstr>What is a prompt? </vt:lpstr>
      <vt:lpstr>What is a prompt? </vt:lpstr>
      <vt:lpstr>PowerPoint 演示文稿</vt:lpstr>
      <vt:lpstr>Embeddings </vt:lpstr>
      <vt:lpstr>What is a visual prompt? </vt:lpstr>
      <vt:lpstr>Prompt vs input</vt:lpstr>
      <vt:lpstr>visual prompts </vt:lpstr>
      <vt:lpstr>Generate images </vt:lpstr>
      <vt:lpstr>Supervised learning for restaurant reputation  monitoring </vt:lpstr>
      <vt:lpstr>Workflow: supervised ML vs Generative AI</vt:lpstr>
      <vt:lpstr>Prompt-based development</vt:lpstr>
      <vt:lpstr>Thanks to Multi-task, instruction fine-tuning</vt:lpstr>
      <vt:lpstr>Model Temperature </vt:lpstr>
      <vt:lpstr>Temperature </vt:lpstr>
      <vt:lpstr>PowerPoint 演示文稿</vt:lpstr>
      <vt:lpstr>Prompt Engineering</vt:lpstr>
      <vt:lpstr>What is Prompt engineering?</vt:lpstr>
      <vt:lpstr>Prompt Engeering workflow </vt:lpstr>
      <vt:lpstr>Tools to improve performance</vt:lpstr>
      <vt:lpstr>Experiment and iterate</vt:lpstr>
      <vt:lpstr>Iterative process</vt:lpstr>
      <vt:lpstr>Tips for prompting</vt:lpstr>
      <vt:lpstr>Be detailed and specific </vt:lpstr>
      <vt:lpstr>Guide the model to think through its answer</vt:lpstr>
      <vt:lpstr>Principles of prompting </vt:lpstr>
      <vt:lpstr>clear instructions </vt:lpstr>
      <vt:lpstr>Example prompt 	</vt:lpstr>
      <vt:lpstr>In-context learning (ICL) - zero shot inference</vt:lpstr>
      <vt:lpstr>In-context learning (ICL) - one shots inference</vt:lpstr>
      <vt:lpstr>In-context learning (ICL) - few shots inference</vt:lpstr>
      <vt:lpstr>Summary of in-context learning (ICL)</vt:lpstr>
      <vt:lpstr>LLMs can struggle with complex reasoning problems</vt:lpstr>
      <vt:lpstr>Humans take a step-by-step approach to solving  complex problems</vt:lpstr>
      <vt:lpstr>Chain-of-Thought Prompting can help LLMs reason</vt:lpstr>
      <vt:lpstr>Chain-of-Thought Prompting can help LLMs reason</vt:lpstr>
      <vt:lpstr>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vt:lpstr>
      <vt:lpstr>PowerPoint 演示文稿</vt:lpstr>
      <vt:lpstr>LLMs can struggle with mathematics</vt:lpstr>
      <vt:lpstr>Give the model time to think </vt:lpstr>
      <vt:lpstr>Example </vt:lpstr>
      <vt:lpstr>refined prompt </vt:lpstr>
      <vt:lpstr>More Examples </vt:lpstr>
      <vt:lpstr>Automatic prompt</vt:lpstr>
      <vt:lpstr>Generate Knowledge Prompt</vt:lpstr>
      <vt:lpstr>Purpose for Knowledge Prompt</vt:lpstr>
      <vt:lpstr>Examples of Generate Knowledge Prompts</vt:lpstr>
      <vt:lpstr>Structure of a Generate Knowledge Prompt</vt:lpstr>
      <vt:lpstr>"Tree-of-Thoughts" prompt</vt:lpstr>
      <vt:lpstr>Key Characteristics of "Tree-of-Thoughts" prompt</vt:lpstr>
      <vt:lpstr>Purpose of "Tree-of-Thoughts" prompt	</vt:lpstr>
      <vt:lpstr>Example Structure </vt:lpstr>
      <vt:lpstr>Example of a Tree-of-Thoughts Prompt</vt:lpstr>
      <vt:lpstr>PowerPoint 演示文稿</vt:lpstr>
      <vt:lpstr>Active Prompt</vt:lpstr>
      <vt:lpstr>Active Prompt</vt:lpstr>
      <vt:lpstr>Example Structure of Active Prompt</vt:lpstr>
      <vt:lpstr>Example of an Active Prompt Interaction</vt:lpstr>
      <vt:lpstr>Active Prompt: Another example </vt:lpstr>
      <vt:lpstr>Active Prompt: AI response </vt:lpstr>
      <vt:lpstr>Directional Stimulus Prompt</vt:lpstr>
      <vt:lpstr>Example of a Directional Stimulus Prompt</vt:lpstr>
      <vt:lpstr>More resources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294</cp:revision>
  <dcterms:created xsi:type="dcterms:W3CDTF">2024-07-10T06:40:00Z</dcterms:created>
  <dcterms:modified xsi:type="dcterms:W3CDTF">2025-10-18T13:06:31Z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4462775B5E8A4DF9B13848B272CCA2CA_13</vt:lpwstr>
  </property>
  <property fmtid="{D5CDD505-2E9C-101B-9397-08002B2CF9AE}" pid="3" name="KSOProductBuildVer">
    <vt:lpwstr>2057-12.2.0.22556</vt:lpwstr>
  </property>
</Properties>
</file>